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305" r:id="rId3"/>
    <p:sldId id="260" r:id="rId4"/>
    <p:sldId id="300" r:id="rId5"/>
    <p:sldId id="258" r:id="rId6"/>
    <p:sldId id="306" r:id="rId7"/>
    <p:sldId id="259" r:id="rId8"/>
    <p:sldId id="311" r:id="rId9"/>
    <p:sldId id="289" r:id="rId10"/>
    <p:sldId id="273" r:id="rId11"/>
    <p:sldId id="302" r:id="rId12"/>
    <p:sldId id="262" r:id="rId13"/>
    <p:sldId id="307" r:id="rId14"/>
    <p:sldId id="308" r:id="rId15"/>
    <p:sldId id="309" r:id="rId16"/>
    <p:sldId id="295" r:id="rId17"/>
    <p:sldId id="310" r:id="rId18"/>
    <p:sldId id="264" r:id="rId19"/>
    <p:sldId id="290" r:id="rId20"/>
    <p:sldId id="265" r:id="rId21"/>
    <p:sldId id="266" r:id="rId22"/>
    <p:sldId id="303" r:id="rId23"/>
    <p:sldId id="267" r:id="rId24"/>
    <p:sldId id="268" r:id="rId25"/>
    <p:sldId id="269" r:id="rId26"/>
    <p:sldId id="270" r:id="rId27"/>
    <p:sldId id="271" r:id="rId28"/>
    <p:sldId id="297" r:id="rId29"/>
    <p:sldId id="304" r:id="rId30"/>
    <p:sldId id="299" r:id="rId31"/>
    <p:sldId id="272" r:id="rId3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temberková Růžena RNDr." initials="ŠRR" lastIdx="5" clrIdx="0">
    <p:extLst>
      <p:ext uri="{19B8F6BF-5375-455C-9EA6-DF929625EA0E}">
        <p15:presenceInfo xmlns:p15="http://schemas.microsoft.com/office/powerpoint/2012/main" userId="S-1-5-21-26348455-1143353252-1947177519-33797" providerId="AD"/>
      </p:ext>
    </p:extLst>
  </p:cmAuthor>
  <p:cmAuthor id="2" name="Trajerová Veronika Ing." initials="TVI" lastIdx="1" clrIdx="1">
    <p:extLst>
      <p:ext uri="{19B8F6BF-5375-455C-9EA6-DF929625EA0E}">
        <p15:presenceInfo xmlns:p15="http://schemas.microsoft.com/office/powerpoint/2012/main" userId="S-1-5-21-26348455-1143353252-1947177519-27723" providerId="AD"/>
      </p:ext>
    </p:extLst>
  </p:cmAuthor>
  <p:cmAuthor id="3" name="Hronková Edita" initials="HE" lastIdx="7" clrIdx="2">
    <p:extLst>
      <p:ext uri="{19B8F6BF-5375-455C-9EA6-DF929625EA0E}">
        <p15:presenceInfo xmlns:p15="http://schemas.microsoft.com/office/powerpoint/2012/main" userId="S-1-5-21-26348455-1143353252-1947177519-33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9B2B2-DC2A-43D0-8979-214BEAFC44A1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A0622-13C0-4774-91E0-DA271E906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926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12BB7-0DCE-48BD-B4CE-7ECF07E4002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A45C3-D9D0-40FF-B38D-52309F2DDF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621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9B88333-C024-4C97-B6F5-AC7B8E0F4A7D}" type="slidenum">
              <a:rPr lang="cs-CZ" altLang="cs-CZ" smtClean="0">
                <a:ea typeface="Lucida Sans Unicode" charset="0"/>
              </a:rPr>
              <a:pPr/>
              <a:t>3</a:t>
            </a:fld>
            <a:endParaRPr lang="cs-CZ" altLang="cs-CZ" smtClean="0">
              <a:ea typeface="Lucida Sans Unicode" charset="0"/>
            </a:endParaRPr>
          </a:p>
        </p:txBody>
      </p:sp>
      <p:sp>
        <p:nvSpPr>
          <p:cNvPr id="18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5112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2" y="4714970"/>
            <a:ext cx="5438711" cy="3812948"/>
          </a:xfrm>
          <a:noFill/>
        </p:spPr>
        <p:txBody>
          <a:bodyPr wrap="none" anchor="ctr"/>
          <a:lstStyle/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055494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9B88333-C024-4C97-B6F5-AC7B8E0F4A7D}" type="slidenum">
              <a:rPr lang="cs-CZ" altLang="cs-CZ" smtClean="0">
                <a:ea typeface="Lucida Sans Unicode" charset="0"/>
              </a:rPr>
              <a:pPr/>
              <a:t>4</a:t>
            </a:fld>
            <a:endParaRPr lang="cs-CZ" altLang="cs-CZ" smtClean="0">
              <a:ea typeface="Lucida Sans Unicode" charset="0"/>
            </a:endParaRPr>
          </a:p>
        </p:txBody>
      </p:sp>
      <p:sp>
        <p:nvSpPr>
          <p:cNvPr id="18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5112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2" y="4714970"/>
            <a:ext cx="5438711" cy="3812948"/>
          </a:xfrm>
          <a:noFill/>
        </p:spPr>
        <p:txBody>
          <a:bodyPr wrap="none" anchor="ctr"/>
          <a:lstStyle/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851199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Soubor</a:t>
            </a:r>
            <a:r>
              <a:rPr lang="cs-CZ" baseline="0" dirty="0" smtClean="0"/>
              <a:t> Zprávy DP v rámci GAMA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9622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60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037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1926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- ve střed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190625" y="2268141"/>
            <a:ext cx="9810750" cy="232171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25"/>
              <a:t>Text názvu</a:t>
            </a:r>
          </a:p>
        </p:txBody>
      </p:sp>
    </p:spTree>
    <p:extLst>
      <p:ext uri="{BB962C8B-B14F-4D97-AF65-F5344CB8AC3E}">
        <p14:creationId xmlns:p14="http://schemas.microsoft.com/office/powerpoint/2010/main" val="34566550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4565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4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08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09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83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69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9378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448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501CA-452B-4BD2-B005-7FE3242C035F}" type="datetimeFigureOut">
              <a:rPr lang="cs-CZ" smtClean="0"/>
              <a:t>09.02.2021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A8267-4B52-4358-94E5-B6DAF9B2D7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7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rstemberkova@jcu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vtrajerova@jcu.cz" TargetMode="External"/><Relationship Id="rId2" Type="http://schemas.openxmlformats.org/officeDocument/2006/relationships/hyperlink" Target="mailto:rstemberkova@jcu.c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488" y="1591414"/>
            <a:ext cx="9216000" cy="3733097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2567096" y="1591413"/>
            <a:ext cx="70567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bg1"/>
                </a:solidFill>
              </a:rPr>
              <a:t>TAČR GAMA – TP01010019</a:t>
            </a:r>
          </a:p>
          <a:p>
            <a:pPr algn="ctr"/>
            <a:r>
              <a:rPr lang="cs-CZ" sz="2800" b="1" dirty="0" smtClean="0">
                <a:solidFill>
                  <a:schemeClr val="bg1"/>
                </a:solidFill>
              </a:rPr>
              <a:t>Rozvoj </a:t>
            </a:r>
            <a:r>
              <a:rPr lang="cs-CZ" sz="2800" b="1" dirty="0" err="1" smtClean="0">
                <a:solidFill>
                  <a:schemeClr val="bg1"/>
                </a:solidFill>
              </a:rPr>
              <a:t>proof</a:t>
            </a:r>
            <a:r>
              <a:rPr lang="cs-CZ" sz="2800" b="1" dirty="0" smtClean="0">
                <a:solidFill>
                  <a:schemeClr val="bg1"/>
                </a:solidFill>
              </a:rPr>
              <a:t> </a:t>
            </a:r>
            <a:r>
              <a:rPr lang="cs-CZ" sz="2800" b="1" dirty="0" err="1" smtClean="0">
                <a:solidFill>
                  <a:schemeClr val="bg1"/>
                </a:solidFill>
              </a:rPr>
              <a:t>of</a:t>
            </a:r>
            <a:r>
              <a:rPr lang="cs-CZ" sz="2800" b="1" dirty="0" smtClean="0">
                <a:solidFill>
                  <a:schemeClr val="bg1"/>
                </a:solidFill>
              </a:rPr>
              <a:t> </a:t>
            </a:r>
            <a:r>
              <a:rPr lang="cs-CZ" sz="2800" b="1" dirty="0" err="1" smtClean="0">
                <a:solidFill>
                  <a:schemeClr val="bg1"/>
                </a:solidFill>
              </a:rPr>
              <a:t>concept</a:t>
            </a:r>
            <a:r>
              <a:rPr lang="cs-CZ" sz="2800" b="1" dirty="0" smtClean="0">
                <a:solidFill>
                  <a:schemeClr val="bg1"/>
                </a:solidFill>
              </a:rPr>
              <a:t> aktivit na Jihočeské univerzitě</a:t>
            </a:r>
            <a:endParaRPr lang="cs-CZ" sz="2800" b="1" dirty="0">
              <a:solidFill>
                <a:schemeClr val="bg1"/>
              </a:solidFill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1779762" y="332656"/>
            <a:ext cx="4610100" cy="6092348"/>
            <a:chOff x="255762" y="332656"/>
            <a:chExt cx="4610100" cy="6092348"/>
          </a:xfrm>
        </p:grpSpPr>
        <p:sp>
          <p:nvSpPr>
            <p:cNvPr id="4" name="TextovéPole 3"/>
            <p:cNvSpPr txBox="1"/>
            <p:nvPr/>
          </p:nvSpPr>
          <p:spPr>
            <a:xfrm>
              <a:off x="421110" y="5963339"/>
              <a:ext cx="18722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400" b="1" dirty="0">
                  <a:solidFill>
                    <a:srgbClr val="E00034"/>
                  </a:solidFill>
                </a:rPr>
                <a:t>www.</a:t>
              </a:r>
              <a:r>
                <a:rPr lang="cs-CZ" sz="2400" b="1" dirty="0"/>
                <a:t>j</a:t>
              </a:r>
              <a:r>
                <a:rPr lang="cs-CZ" sz="2400" b="1" dirty="0">
                  <a:solidFill>
                    <a:srgbClr val="E00034"/>
                  </a:solidFill>
                </a:rPr>
                <a:t>ctt.cz</a:t>
              </a:r>
            </a:p>
          </p:txBody>
        </p:sp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762" y="332656"/>
              <a:ext cx="4610100" cy="814388"/>
            </a:xfrm>
            <a:prstGeom prst="rect">
              <a:avLst/>
            </a:prstGeom>
          </p:spPr>
        </p:pic>
      </p:grpSp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0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2931" y="1221353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 smtClean="0"/>
              <a:t>Rada pro komercializaci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000" dirty="0" smtClean="0"/>
              <a:t>Opatření </a:t>
            </a:r>
            <a:r>
              <a:rPr lang="cs-CZ" sz="2000" dirty="0"/>
              <a:t>rektora o zřízení a činnosti Rady pro komercializaci </a:t>
            </a:r>
            <a:r>
              <a:rPr lang="cs-CZ" sz="2000" dirty="0" smtClean="0"/>
              <a:t>R_273_2014: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b="1" dirty="0" smtClean="0"/>
              <a:t>Členové rady: </a:t>
            </a:r>
          </a:p>
          <a:p>
            <a:pPr marL="0" indent="0">
              <a:buNone/>
            </a:pPr>
            <a:endParaRPr lang="cs-CZ" sz="20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276385"/>
              </p:ext>
            </p:extLst>
          </p:nvPr>
        </p:nvGraphicFramePr>
        <p:xfrm>
          <a:off x="3835138" y="3193639"/>
          <a:ext cx="4626281" cy="2251585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576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0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kern="1000" spc="50" dirty="0">
                          <a:effectLst/>
                        </a:rPr>
                        <a:t>Předseda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doc. Ing. Luděk Berec, Dr.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12">
                <a:tc rowSpan="6">
                  <a:txBody>
                    <a:bodyPr/>
                    <a:lstStyle/>
                    <a:p>
                      <a:pPr marL="4787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</a:t>
                      </a:r>
                      <a:r>
                        <a:rPr lang="cs-CZ" sz="1600" dirty="0" smtClean="0">
                          <a:effectLst/>
                        </a:rPr>
                        <a:t>rof</a:t>
                      </a:r>
                      <a:r>
                        <a:rPr lang="cs-CZ" sz="1600" dirty="0">
                          <a:effectLst/>
                        </a:rPr>
                        <a:t>. RNDr. Libor Grubhoffer, CSc.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23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Ing</a:t>
                      </a:r>
                      <a:r>
                        <a:rPr lang="cs-CZ" sz="1600" dirty="0">
                          <a:effectLst/>
                        </a:rPr>
                        <a:t>. </a:t>
                      </a:r>
                      <a:r>
                        <a:rPr lang="cs-CZ" sz="1600" dirty="0" smtClean="0">
                          <a:effectLst/>
                        </a:rPr>
                        <a:t>Jiřina Valentová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9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kern="1000" spc="50">
                          <a:effectLst/>
                        </a:rPr>
                        <a:t>Ing. Jandík Vladimír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9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kern="1000" dirty="0" smtClean="0">
                          <a:effectLst/>
                        </a:rPr>
                        <a:t>PhDr.</a:t>
                      </a:r>
                      <a:r>
                        <a:rPr lang="cs-CZ" sz="1600" kern="1000" baseline="0" dirty="0" smtClean="0">
                          <a:effectLst/>
                        </a:rPr>
                        <a:t> Vlastislav Bříza, Ph.D.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9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kern="1000" dirty="0">
                          <a:effectLst/>
                        </a:rPr>
                        <a:t>Ing. </a:t>
                      </a:r>
                      <a:r>
                        <a:rPr lang="cs-CZ" sz="1600" kern="1000" dirty="0" smtClean="0">
                          <a:effectLst/>
                        </a:rPr>
                        <a:t>Pavla Bláhová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9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kern="1000" spc="50" dirty="0">
                          <a:effectLst/>
                        </a:rPr>
                        <a:t>Ing. </a:t>
                      </a:r>
                      <a:r>
                        <a:rPr lang="cs-CZ" sz="1600" kern="1000" spc="50" dirty="0" err="1">
                          <a:effectLst/>
                        </a:rPr>
                        <a:t>Buryanek</a:t>
                      </a:r>
                      <a:r>
                        <a:rPr lang="cs-CZ" sz="1600" kern="1000" spc="50" dirty="0">
                          <a:effectLst/>
                        </a:rPr>
                        <a:t> Pavel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Obráze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3" y="161170"/>
            <a:ext cx="4610100" cy="814388"/>
          </a:xfrm>
          <a:prstGeom prst="rect">
            <a:avLst/>
          </a:prstGeom>
        </p:spPr>
      </p:pic>
      <p:sp>
        <p:nvSpPr>
          <p:cNvPr id="12" name="Obdélník 11"/>
          <p:cNvSpPr/>
          <p:nvPr/>
        </p:nvSpPr>
        <p:spPr>
          <a:xfrm>
            <a:off x="186093" y="6362002"/>
            <a:ext cx="1311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b="1" dirty="0">
                <a:solidFill>
                  <a:srgbClr val="E00034"/>
                </a:solidFill>
              </a:rPr>
              <a:t>www.</a:t>
            </a:r>
            <a:r>
              <a:rPr lang="cs-CZ" b="1" dirty="0"/>
              <a:t>j</a:t>
            </a:r>
            <a:r>
              <a:rPr lang="cs-CZ" b="1" dirty="0">
                <a:solidFill>
                  <a:srgbClr val="E00034"/>
                </a:solidFill>
              </a:rPr>
              <a:t>ctt.cz</a:t>
            </a:r>
          </a:p>
        </p:txBody>
      </p:sp>
    </p:spTree>
    <p:extLst>
      <p:ext uri="{BB962C8B-B14F-4D97-AF65-F5344CB8AC3E}">
        <p14:creationId xmlns:p14="http://schemas.microsoft.com/office/powerpoint/2010/main" val="2394114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/>
        </p:nvSpPr>
        <p:spPr>
          <a:xfrm>
            <a:off x="3108593" y="-35940"/>
            <a:ext cx="7383881" cy="1541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C82506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endParaRPr lang="cs-CZ" sz="2250" dirty="0" smtClean="0">
              <a:solidFill>
                <a:srgbClr val="FF0000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lang="cs-CZ" sz="2250" dirty="0">
              <a:solidFill>
                <a:srgbClr val="FF0000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cs-CZ" sz="2800" dirty="0" err="1" smtClean="0">
                <a:solidFill>
                  <a:srgbClr val="FF0000"/>
                </a:solidFill>
              </a:rPr>
              <a:t>Life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>
                <a:solidFill>
                  <a:srgbClr val="FF0000"/>
                </a:solidFill>
              </a:rPr>
              <a:t>cycle</a:t>
            </a:r>
            <a:r>
              <a:rPr lang="cs-CZ" sz="2800" dirty="0">
                <a:solidFill>
                  <a:srgbClr val="FF0000"/>
                </a:solidFill>
              </a:rPr>
              <a:t> úspěšného dílčího </a:t>
            </a:r>
            <a:r>
              <a:rPr lang="cs-CZ" sz="2800" dirty="0" smtClean="0">
                <a:solidFill>
                  <a:srgbClr val="FF0000"/>
                </a:solidFill>
              </a:rPr>
              <a:t>projektu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250" dirty="0">
              <a:solidFill>
                <a:srgbClr val="FF0000"/>
              </a:solidFill>
            </a:endParaRPr>
          </a:p>
        </p:txBody>
      </p:sp>
      <p:sp>
        <p:nvSpPr>
          <p:cNvPr id="64" name="Shape 64"/>
          <p:cNvSpPr/>
          <p:nvPr/>
        </p:nvSpPr>
        <p:spPr>
          <a:xfrm>
            <a:off x="1460728" y="6385258"/>
            <a:ext cx="9621141" cy="1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sz="1687"/>
          </a:p>
        </p:txBody>
      </p:sp>
      <p:sp>
        <p:nvSpPr>
          <p:cNvPr id="65" name="Shape 65"/>
          <p:cNvSpPr/>
          <p:nvPr/>
        </p:nvSpPr>
        <p:spPr>
          <a:xfrm>
            <a:off x="3238100" y="6539137"/>
            <a:ext cx="1827424" cy="256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1700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cs-CZ" sz="1195" dirty="0"/>
              <a:t>Realizace dílčího projektu</a:t>
            </a:r>
            <a:endParaRPr sz="1195" dirty="0"/>
          </a:p>
        </p:txBody>
      </p:sp>
      <p:sp>
        <p:nvSpPr>
          <p:cNvPr id="68" name="Shape 68"/>
          <p:cNvSpPr/>
          <p:nvPr/>
        </p:nvSpPr>
        <p:spPr>
          <a:xfrm>
            <a:off x="2026063" y="4171191"/>
            <a:ext cx="291323" cy="2913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C82506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sz="1687"/>
          </a:p>
        </p:txBody>
      </p:sp>
      <p:sp>
        <p:nvSpPr>
          <p:cNvPr id="69" name="Shape 69"/>
          <p:cNvSpPr/>
          <p:nvPr/>
        </p:nvSpPr>
        <p:spPr>
          <a:xfrm>
            <a:off x="2026063" y="5099811"/>
            <a:ext cx="291323" cy="2913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C82506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sz="1687"/>
          </a:p>
        </p:txBody>
      </p:sp>
      <p:sp>
        <p:nvSpPr>
          <p:cNvPr id="70" name="Shape 70"/>
          <p:cNvSpPr/>
          <p:nvPr/>
        </p:nvSpPr>
        <p:spPr>
          <a:xfrm>
            <a:off x="2026063" y="3277108"/>
            <a:ext cx="291323" cy="2913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C82506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sz="1687"/>
          </a:p>
        </p:txBody>
      </p:sp>
      <p:sp>
        <p:nvSpPr>
          <p:cNvPr id="71" name="Shape 71"/>
          <p:cNvSpPr/>
          <p:nvPr/>
        </p:nvSpPr>
        <p:spPr>
          <a:xfrm>
            <a:off x="2026063" y="1302514"/>
            <a:ext cx="291323" cy="2913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C82506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sz="1687"/>
          </a:p>
        </p:txBody>
      </p:sp>
      <p:sp>
        <p:nvSpPr>
          <p:cNvPr id="20" name="Shape 71"/>
          <p:cNvSpPr/>
          <p:nvPr/>
        </p:nvSpPr>
        <p:spPr>
          <a:xfrm>
            <a:off x="2026063" y="2295307"/>
            <a:ext cx="291323" cy="2913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C82506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sz="1687"/>
          </a:p>
        </p:txBody>
      </p:sp>
      <p:sp>
        <p:nvSpPr>
          <p:cNvPr id="2" name="TextovéPole 1"/>
          <p:cNvSpPr txBox="1"/>
          <p:nvPr/>
        </p:nvSpPr>
        <p:spPr>
          <a:xfrm>
            <a:off x="2542792" y="1253338"/>
            <a:ext cx="7138918" cy="50481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l"/>
            <a:r>
              <a:rPr lang="cs-CZ" sz="1406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Úvodní zpráva dílčího projektu </a:t>
            </a:r>
            <a:r>
              <a:rPr lang="cs-CZ" sz="1406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proof-of-concept</a:t>
            </a:r>
            <a:endParaRPr lang="cs-CZ" sz="1406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sz="1406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2542792" y="2309945"/>
            <a:ext cx="7138918" cy="288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l" rtl="0" latinLnBrk="1" hangingPunct="0"/>
            <a:r>
              <a:rPr lang="cs-CZ" sz="1406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Kvartální průběžná zpráva dílčího projektu </a:t>
            </a:r>
            <a:r>
              <a:rPr lang="cs-CZ" sz="1406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proof</a:t>
            </a:r>
            <a:r>
              <a:rPr lang="cs-CZ" sz="1406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-of-</a:t>
            </a:r>
            <a:r>
              <a:rPr lang="cs-CZ" sz="1406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</a:t>
            </a:r>
            <a:endParaRPr lang="cs-CZ" sz="1406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2526542" y="3293393"/>
            <a:ext cx="7138918" cy="288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l" rtl="0" latinLnBrk="1" hangingPunct="0"/>
            <a:r>
              <a:rPr lang="cs-CZ" sz="1406" dirty="0">
                <a:latin typeface="Arial" panose="020B0604020202020204" pitchFamily="34" charset="0"/>
                <a:cs typeface="Arial" panose="020B0604020202020204" pitchFamily="34" charset="0"/>
              </a:rPr>
              <a:t>Závěrečná zpráva dílčího projektu </a:t>
            </a:r>
            <a:r>
              <a:rPr lang="cs-CZ" sz="1406" dirty="0" err="1">
                <a:latin typeface="Arial" panose="020B0604020202020204" pitchFamily="34" charset="0"/>
                <a:cs typeface="Arial" panose="020B0604020202020204" pitchFamily="34" charset="0"/>
              </a:rPr>
              <a:t>proof-of-concept</a:t>
            </a:r>
            <a:endParaRPr lang="cs-CZ" sz="140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2526542" y="4174006"/>
            <a:ext cx="7138918" cy="288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l" rtl="0" latinLnBrk="1" hangingPunct="0"/>
            <a:r>
              <a:rPr lang="cs-CZ" sz="1406" dirty="0">
                <a:latin typeface="Arial" panose="020B0604020202020204" pitchFamily="34" charset="0"/>
                <a:cs typeface="Arial" panose="020B0604020202020204" pitchFamily="34" charset="0"/>
              </a:rPr>
              <a:t>Plán komercializace výstupů dílčího projektu</a:t>
            </a:r>
            <a:endParaRPr lang="cs-CZ" sz="1406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2526542" y="5102626"/>
            <a:ext cx="7138918" cy="288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l" rtl="0" latinLnBrk="1" hangingPunct="0"/>
            <a:r>
              <a:rPr lang="cs-CZ" sz="1406" dirty="0">
                <a:latin typeface="Arial" panose="020B0604020202020204" pitchFamily="34" charset="0"/>
                <a:cs typeface="Arial" panose="020B0604020202020204" pitchFamily="34" charset="0"/>
              </a:rPr>
              <a:t>Roční monitorovací zpráva dílčího projektu </a:t>
            </a:r>
            <a:r>
              <a:rPr lang="cs-CZ" sz="1406" dirty="0" err="1">
                <a:latin typeface="Arial" panose="020B0604020202020204" pitchFamily="34" charset="0"/>
                <a:cs typeface="Arial" panose="020B0604020202020204" pitchFamily="34" charset="0"/>
              </a:rPr>
              <a:t>proof-of-concept</a:t>
            </a:r>
            <a:endParaRPr lang="cs-CZ" sz="140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8345003" y="2632435"/>
            <a:ext cx="1476816" cy="46160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5719" tIns="35719" rIns="35719" bIns="35719" numCol="1" spcCol="38100" rtlCol="0" anchor="ctr">
            <a:spAutoFit/>
          </a:bodyPr>
          <a:lstStyle/>
          <a:p>
            <a:pPr algn="ctr" defTabSz="410751" latinLnBrk="1" hangingPunct="0"/>
            <a:r>
              <a:rPr lang="cs-CZ" sz="2531" dirty="0">
                <a:solidFill>
                  <a:srgbClr val="000000"/>
                </a:solidFill>
                <a:sym typeface="Helvetica Light"/>
              </a:rPr>
              <a:t>REALIZACE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8284197" y="5284159"/>
            <a:ext cx="2075248" cy="65639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5719" tIns="35719" rIns="35719" bIns="35719" numCol="1" spcCol="38100" rtlCol="0" anchor="ctr">
            <a:spAutoFit/>
          </a:bodyPr>
          <a:lstStyle/>
          <a:p>
            <a:pPr algn="ctr" defTabSz="410751" latinLnBrk="1" hangingPunct="0"/>
            <a:r>
              <a:rPr lang="cs-CZ" sz="2531" dirty="0">
                <a:solidFill>
                  <a:srgbClr val="000000"/>
                </a:solidFill>
                <a:sym typeface="Helvetica Light"/>
              </a:rPr>
              <a:t>UDRŽITELNOST</a:t>
            </a:r>
          </a:p>
          <a:p>
            <a:pPr algn="ctr" defTabSz="410751" latinLnBrk="1" hangingPunct="0"/>
            <a:r>
              <a:rPr lang="cs-CZ" sz="1266" dirty="0" smtClean="0">
                <a:solidFill>
                  <a:srgbClr val="000000"/>
                </a:solidFill>
              </a:rPr>
              <a:t>3 roky </a:t>
            </a:r>
            <a:endParaRPr lang="cs-CZ" sz="2531" dirty="0">
              <a:solidFill>
                <a:srgbClr val="000000"/>
              </a:solidFill>
              <a:sym typeface="Helvetica Light"/>
            </a:endParaRPr>
          </a:p>
        </p:txBody>
      </p:sp>
      <p:pic>
        <p:nvPicPr>
          <p:cNvPr id="19" name="Obrázek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76" y="127702"/>
            <a:ext cx="2741727" cy="484334"/>
          </a:xfrm>
          <a:prstGeom prst="rect">
            <a:avLst/>
          </a:prstGeom>
        </p:spPr>
      </p:pic>
      <p:sp>
        <p:nvSpPr>
          <p:cNvPr id="3" name="Obousměrná svislá šipka 2"/>
          <p:cNvSpPr/>
          <p:nvPr/>
        </p:nvSpPr>
        <p:spPr>
          <a:xfrm>
            <a:off x="7875684" y="1392652"/>
            <a:ext cx="237744" cy="2596896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ousměrná svislá šipka 3"/>
          <p:cNvSpPr/>
          <p:nvPr/>
        </p:nvSpPr>
        <p:spPr>
          <a:xfrm>
            <a:off x="7808976" y="4866055"/>
            <a:ext cx="304452" cy="1277117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6" name="Obrázek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7860" y="161170"/>
            <a:ext cx="761939" cy="76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4711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960" y="1221353"/>
            <a:ext cx="9369571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 smtClean="0"/>
              <a:t>Dílčí projekt</a:t>
            </a:r>
          </a:p>
          <a:p>
            <a:pPr marL="0" indent="0" algn="ctr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dirty="0" smtClean="0"/>
              <a:t>Na konci musí být veškeré výstupy indikátory  splněny</a:t>
            </a:r>
          </a:p>
          <a:p>
            <a:pPr marL="0" indent="0">
              <a:buNone/>
            </a:pPr>
            <a:r>
              <a:rPr lang="cs-CZ" sz="1600" dirty="0" smtClean="0"/>
              <a:t>Komercializace nejdéle do 3 let od ukončení projektu</a:t>
            </a:r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1600" b="1" dirty="0" smtClean="0"/>
              <a:t>Veškeré vyplněné podklady: (</a:t>
            </a:r>
            <a:r>
              <a:rPr lang="cs-CZ" sz="1600" dirty="0" smtClean="0"/>
              <a:t>www. jctt.cz)</a:t>
            </a:r>
          </a:p>
          <a:p>
            <a:pPr marL="0" indent="0">
              <a:buNone/>
            </a:pPr>
            <a:endParaRPr lang="cs-CZ" sz="1500" dirty="0" smtClean="0"/>
          </a:p>
          <a:p>
            <a:pPr marL="0" indent="0">
              <a:buNone/>
            </a:pPr>
            <a:r>
              <a:rPr lang="cs-CZ" sz="1700" b="1" u="sng" dirty="0" smtClean="0"/>
              <a:t>Podepsané podklady:</a:t>
            </a:r>
          </a:p>
          <a:p>
            <a:r>
              <a:rPr lang="cs-CZ" sz="1600" dirty="0"/>
              <a:t>Souhlas zaměstnance s poskytnutím osobních a mzdových údajů v rámci </a:t>
            </a:r>
            <a:r>
              <a:rPr lang="cs-CZ" sz="1600" dirty="0" smtClean="0"/>
              <a:t>projektů</a:t>
            </a:r>
          </a:p>
          <a:p>
            <a:r>
              <a:rPr lang="cs-CZ" sz="1600" dirty="0" smtClean="0"/>
              <a:t>Prohlášení hlavního řešitele pro </a:t>
            </a:r>
            <a:r>
              <a:rPr lang="cs-CZ" sz="1600" dirty="0"/>
              <a:t>řešení dílčích projektů v rámci programu TA ČR Gama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 smtClean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42954" y="627853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54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480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960" y="1221353"/>
            <a:ext cx="9369571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 smtClean="0"/>
              <a:t>Poskytování informací</a:t>
            </a:r>
          </a:p>
          <a:p>
            <a:pPr marL="0" indent="0" algn="ctr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dirty="0" smtClean="0"/>
              <a:t>Administrace v informačním portálu ISTA_ zajišťuje KTT</a:t>
            </a:r>
          </a:p>
          <a:p>
            <a:pPr marL="0" indent="0">
              <a:buNone/>
            </a:pPr>
            <a:r>
              <a:rPr lang="cs-CZ" sz="1600" dirty="0" smtClean="0"/>
              <a:t>Poskytovatel dotace má právo rozšiřovat vědecké, technické a jiné články z časopisů, konferencí a informací z ostatních dokumentů týkajících se projektu.</a:t>
            </a:r>
          </a:p>
          <a:p>
            <a:pPr marL="0" indent="0">
              <a:buNone/>
            </a:pPr>
            <a:endParaRPr lang="cs-CZ" sz="1600" b="1" dirty="0" smtClean="0"/>
          </a:p>
          <a:p>
            <a:pPr marL="0" indent="0" algn="ctr">
              <a:buNone/>
            </a:pPr>
            <a:r>
              <a:rPr lang="cs-CZ" b="1" dirty="0" smtClean="0"/>
              <a:t>Předkládání zpráv</a:t>
            </a:r>
          </a:p>
          <a:p>
            <a:pPr marL="0" indent="0">
              <a:buNone/>
            </a:pPr>
            <a:r>
              <a:rPr lang="cs-CZ" sz="1600" dirty="0" smtClean="0"/>
              <a:t>Průběžná zpráva do 30.01. následujícího roku </a:t>
            </a:r>
            <a:r>
              <a:rPr lang="cs-CZ" sz="1800" b="1" dirty="0" smtClean="0"/>
              <a:t>(hlavní řešitelé do 30.12.)</a:t>
            </a:r>
          </a:p>
          <a:p>
            <a:pPr marL="0" indent="0">
              <a:buNone/>
            </a:pPr>
            <a:r>
              <a:rPr lang="cs-CZ" sz="1600" dirty="0" smtClean="0"/>
              <a:t>Mimořádnou zprávu na žádost poskytovatele</a:t>
            </a:r>
          </a:p>
          <a:p>
            <a:pPr marL="0" indent="0">
              <a:buNone/>
            </a:pPr>
            <a:r>
              <a:rPr lang="cs-CZ" sz="1600" dirty="0" smtClean="0"/>
              <a:t>Implementační zpráva každý rok od dosažení výsledku (součinnost s hlavními řešiteli)</a:t>
            </a:r>
          </a:p>
          <a:p>
            <a:pPr marL="0" indent="0">
              <a:buNone/>
            </a:pPr>
            <a:r>
              <a:rPr lang="cs-CZ" sz="1600" dirty="0" smtClean="0"/>
              <a:t>Závěrečná zpráva o implementaci výsledků do 31.07. následujícího roku po ukončení sledovaného tříletého období</a:t>
            </a:r>
            <a:endParaRPr lang="cs-CZ" sz="1400" dirty="0"/>
          </a:p>
          <a:p>
            <a:pPr marL="0" indent="0">
              <a:buNone/>
            </a:pPr>
            <a:endParaRPr lang="cs-CZ" sz="15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 smtClean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34246" y="62802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46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079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960" y="1221353"/>
            <a:ext cx="9369571" cy="452596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cs-CZ" sz="3600" b="1" dirty="0" smtClean="0"/>
              <a:t>Vlastnictví majetku, práva k výsledkům a využití výsledků</a:t>
            </a:r>
          </a:p>
          <a:p>
            <a:pPr marL="0" indent="0" algn="ctr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2600" dirty="0" smtClean="0"/>
              <a:t>Administrace v informačním portálu ISTA zajišťuje KTT</a:t>
            </a:r>
          </a:p>
          <a:p>
            <a:pPr marL="0" indent="0">
              <a:buNone/>
            </a:pPr>
            <a:r>
              <a:rPr lang="cs-CZ" sz="2600" dirty="0" smtClean="0"/>
              <a:t>Poskytovatel dotace má právo rozšiřovat vědecké, technické a jiné články z časopisů, konferencí a informací z ostatních dokumentů týkajících se projektu.</a:t>
            </a:r>
          </a:p>
          <a:p>
            <a:pPr marL="0" indent="0">
              <a:buNone/>
            </a:pPr>
            <a:r>
              <a:rPr lang="cs-CZ" sz="2600" dirty="0" smtClean="0"/>
              <a:t>Výsledky zahrnuté ve zprávě o implementaci by měly navazovat na předchozí implementační plán.</a:t>
            </a:r>
          </a:p>
          <a:p>
            <a:pPr marL="0" indent="0">
              <a:buNone/>
            </a:pPr>
            <a:r>
              <a:rPr lang="cs-CZ" sz="2600" b="1" dirty="0" smtClean="0"/>
              <a:t>Práva k výsledkům:</a:t>
            </a:r>
          </a:p>
          <a:p>
            <a:pPr marL="0" indent="0">
              <a:buNone/>
            </a:pPr>
            <a:r>
              <a:rPr lang="cs-CZ" sz="2600" dirty="0" smtClean="0"/>
              <a:t>Pokud existuje jeden vlastník: čestné prohlášení</a:t>
            </a:r>
          </a:p>
          <a:p>
            <a:pPr marL="0" indent="0">
              <a:buNone/>
            </a:pPr>
            <a:r>
              <a:rPr lang="cs-CZ" sz="2600" dirty="0" smtClean="0"/>
              <a:t>Více účastníků: smlouva o využití výsledků (případně i další uživatel je do ní zahrnut)</a:t>
            </a:r>
          </a:p>
          <a:p>
            <a:pPr marL="0" indent="0">
              <a:buNone/>
            </a:pPr>
            <a:r>
              <a:rPr lang="cs-CZ" sz="2600" b="1" dirty="0" smtClean="0"/>
              <a:t>Smlouva o využití výsledků obsahuje:</a:t>
            </a:r>
          </a:p>
          <a:p>
            <a:r>
              <a:rPr lang="cs-CZ" sz="2600" dirty="0" smtClean="0"/>
              <a:t>Název a identifikační údaje projektu</a:t>
            </a:r>
          </a:p>
          <a:p>
            <a:r>
              <a:rPr lang="cs-CZ" sz="2600" dirty="0" smtClean="0"/>
              <a:t>Vymezení výsledků a jejich srovnání s cíli projektu</a:t>
            </a:r>
          </a:p>
          <a:p>
            <a:r>
              <a:rPr lang="cs-CZ" sz="2600" dirty="0" smtClean="0"/>
              <a:t>Úprava vlastnických a užívacích práv k výsledkům podle zákona č. 130</a:t>
            </a:r>
          </a:p>
          <a:p>
            <a:r>
              <a:rPr lang="cs-CZ" sz="2600" dirty="0" smtClean="0"/>
              <a:t>Způsob využití výsledků a doba, ve které budou výsledky využity, nejdéle však do 5 let od ukončení projektu</a:t>
            </a:r>
          </a:p>
          <a:p>
            <a:r>
              <a:rPr lang="cs-CZ" sz="2600" dirty="0" smtClean="0"/>
              <a:t>Rozsah stupně důvěrnosti údajů a způsob nakládání s nimi podle zvláštních právních předpisů</a:t>
            </a:r>
          </a:p>
          <a:p>
            <a:r>
              <a:rPr lang="cs-CZ" sz="2600" dirty="0" smtClean="0"/>
              <a:t>Sankce za porušení smlouvy</a:t>
            </a:r>
          </a:p>
          <a:p>
            <a:r>
              <a:rPr lang="cs-CZ" sz="2600" dirty="0" smtClean="0"/>
              <a:t>Datum nabytí a ukončení smlouvy</a:t>
            </a:r>
            <a:endParaRPr lang="cs-CZ" sz="2600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5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 smtClean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8120" y="62802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20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827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960" y="1221353"/>
            <a:ext cx="9369571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P</a:t>
            </a:r>
            <a:r>
              <a:rPr lang="cs-CZ" b="1" dirty="0" smtClean="0"/>
              <a:t>ráva k výsledkům a jejich ochrana</a:t>
            </a:r>
          </a:p>
          <a:p>
            <a:pPr marL="0" indent="0" algn="ctr">
              <a:buNone/>
            </a:pPr>
            <a:endParaRPr lang="cs-CZ" b="1" dirty="0" smtClean="0"/>
          </a:p>
          <a:p>
            <a:pPr algn="just"/>
            <a:r>
              <a:rPr lang="cs-CZ" sz="1800" dirty="0" smtClean="0"/>
              <a:t>Všechna práva k výsledkům projektu, který není veřejnou zakázkou ve výzkumu a  vývoji a inovacích patří hlavnímu příjemci a dalším účastníkům.</a:t>
            </a:r>
          </a:p>
          <a:p>
            <a:pPr algn="just"/>
            <a:r>
              <a:rPr lang="cs-CZ" sz="1800" dirty="0" smtClean="0"/>
              <a:t>Hlavní příjemce ručí za právní nezávadnost projektu!, ručí za to, že výsledky projektu nezasahují do práv předmětům ODV nebo jiných právních třetích osob a to pro jakékoliv využití výsledků projektu v ČR i v zahraničí.</a:t>
            </a:r>
          </a:p>
          <a:p>
            <a:pPr algn="just"/>
            <a:r>
              <a:rPr lang="cs-CZ" sz="1800" dirty="0" smtClean="0"/>
              <a:t>Hlavní příjemce může zveřejnit informace o výsledcích projektu, ke kterým má majetková práva, pokud jejich zveřejněním není dotčena jejich ochrana, pokud o svém zveřejnění dostatečně v předstihu informoval další účastníky a zároveň dodržel povinná pravidla publicity.</a:t>
            </a:r>
          </a:p>
          <a:p>
            <a:pPr marL="0" indent="0" algn="just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 smtClean="0"/>
          </a:p>
          <a:p>
            <a:pPr marL="0" indent="0" algn="ctr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5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 smtClean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6829" y="62802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29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40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97746" y="123877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cs-CZ" sz="4500" b="1" dirty="0" smtClean="0"/>
              <a:t>Rozpočet – náklady</a:t>
            </a:r>
          </a:p>
          <a:p>
            <a:pPr marL="0" indent="0" algn="ctr">
              <a:buNone/>
            </a:pPr>
            <a:r>
              <a:rPr lang="cs-CZ" dirty="0" smtClean="0"/>
              <a:t>Veškeré prostředky jsou účelově určené finanční prostředky</a:t>
            </a:r>
          </a:p>
          <a:p>
            <a:pPr marL="0" indent="0" algn="ctr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dirty="0" smtClean="0"/>
              <a:t>pro veškeré náklady spojené s realizací TAČR GAMA </a:t>
            </a:r>
            <a:r>
              <a:rPr lang="cs-CZ" sz="2400" b="1" dirty="0" smtClean="0"/>
              <a:t>platí režim DPH „BNO“</a:t>
            </a:r>
            <a:r>
              <a:rPr lang="cs-CZ" sz="2400" dirty="0" smtClean="0"/>
              <a:t> (faktury jsou uplatňovány vč. celého DPH)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 smtClean="0"/>
              <a:t>Prosím, řiďte se pravidly a pokyny pravidel GAMA a zároveň je nezbytné být v souladu s pravidly JU a příslušných fakult</a:t>
            </a:r>
          </a:p>
          <a:p>
            <a:pPr marL="0" indent="0">
              <a:buNone/>
            </a:pPr>
            <a:endParaRPr lang="cs-CZ" altLang="cs-CZ" sz="24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altLang="cs-CZ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V </a:t>
            </a:r>
            <a:r>
              <a:rPr lang="cs-CZ" altLang="cs-CZ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projektu nelze uplatňovat </a:t>
            </a:r>
            <a:r>
              <a:rPr lang="cs-CZ" altLang="cs-CZ" sz="24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vnitrofaktury</a:t>
            </a:r>
            <a:r>
              <a:rPr lang="cs-CZ" altLang="cs-CZ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endParaRPr lang="cs-CZ" altLang="cs-CZ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cs-CZ" altLang="cs-CZ" sz="1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altLang="cs-CZ" sz="19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Veškeré </a:t>
            </a:r>
            <a:r>
              <a:rPr lang="cs-CZ" altLang="cs-CZ" sz="1900" dirty="0">
                <a:latin typeface="Calibri" pitchFamily="34" charset="0"/>
                <a:ea typeface="Calibri" pitchFamily="34" charset="0"/>
                <a:cs typeface="Calibri" pitchFamily="34" charset="0"/>
              </a:rPr>
              <a:t>faktury musí být uhrazeny do 30 dnů (bez ohledu na splatnost danou dodavatelem</a:t>
            </a:r>
            <a:r>
              <a:rPr lang="cs-CZ" altLang="cs-CZ" sz="19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)-platilo v předchozí GAMĚ.</a:t>
            </a:r>
            <a:r>
              <a:rPr lang="cs-CZ" altLang="cs-CZ" sz="19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cs-CZ" altLang="cs-CZ" sz="19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sz="2200" dirty="0" smtClean="0">
                <a:solidFill>
                  <a:srgbClr val="0070C0"/>
                </a:solidFill>
              </a:rPr>
              <a:t>Dle </a:t>
            </a:r>
            <a:r>
              <a:rPr lang="cs-CZ" sz="2200" dirty="0">
                <a:solidFill>
                  <a:srgbClr val="0070C0"/>
                </a:solidFill>
              </a:rPr>
              <a:t>nových Všeobecných podmínek již toto neplatí. </a:t>
            </a:r>
            <a:r>
              <a:rPr lang="cs-CZ" sz="2200" dirty="0" smtClean="0">
                <a:solidFill>
                  <a:srgbClr val="0070C0"/>
                </a:solidFill>
              </a:rPr>
              <a:t>Uznané náklady </a:t>
            </a:r>
            <a:r>
              <a:rPr lang="cs-CZ" sz="2200" dirty="0">
                <a:solidFill>
                  <a:srgbClr val="0070C0"/>
                </a:solidFill>
              </a:rPr>
              <a:t>musí být prokazatelně zaplaceny příjemcem (prosincové náklady musí být uhrazeny do dne podání průběžné zprávy, nejpozději však v lednu následujícího roku).</a:t>
            </a:r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r>
              <a:rPr lang="cs-CZ" sz="2400" b="1" dirty="0" smtClean="0"/>
              <a:t>Čtvrtletní kontrola výše čerpání dle položek </a:t>
            </a:r>
            <a:r>
              <a:rPr lang="cs-CZ" sz="2400" dirty="0" smtClean="0"/>
              <a:t>– bude součástí průběžné zprávy. Žádoucí max. průběžné čerpání.</a:t>
            </a:r>
            <a:endParaRPr lang="cs-CZ" sz="2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25538" y="623867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38" y="161286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255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32579" y="142165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 smtClean="0"/>
              <a:t>Uznané náklady</a:t>
            </a:r>
          </a:p>
          <a:p>
            <a:r>
              <a:rPr lang="cs-CZ" sz="1800" dirty="0" smtClean="0"/>
              <a:t>Vynaložen v souladu s cíli programu a musí být bezprostředně souviset s řešením projektu</a:t>
            </a:r>
          </a:p>
          <a:p>
            <a:r>
              <a:rPr lang="cs-CZ" sz="1800" dirty="0" smtClean="0"/>
              <a:t>Způsobilé náklady</a:t>
            </a:r>
          </a:p>
          <a:p>
            <a:r>
              <a:rPr lang="cs-CZ" sz="1800" dirty="0" smtClean="0"/>
              <a:t>Prokazatelně zaplaceny příjemcem (prosincové náklady musí být uhrazeny do dne podání průběžné zprávy nejpozději však v lednu následujícího roku)</a:t>
            </a:r>
          </a:p>
          <a:p>
            <a:r>
              <a:rPr lang="cs-CZ" sz="1800" dirty="0" smtClean="0"/>
              <a:t>Doloženy průkaznými doklady</a:t>
            </a:r>
          </a:p>
          <a:p>
            <a:r>
              <a:rPr lang="cs-CZ" sz="1800" dirty="0" smtClean="0"/>
              <a:t>Přiměřené (odpovídat cenám v  místě a čase obvyklým)</a:t>
            </a:r>
          </a:p>
          <a:p>
            <a:r>
              <a:rPr lang="cs-CZ" sz="1800" dirty="0" smtClean="0"/>
              <a:t>Vynaloženy v souladu s principy hospodárnosti, účelnosti a  efektivnosti</a:t>
            </a:r>
          </a:p>
          <a:p>
            <a:r>
              <a:rPr lang="cs-CZ" sz="1800" dirty="0"/>
              <a:t>O</a:t>
            </a:r>
            <a:r>
              <a:rPr lang="cs-CZ" sz="1800" dirty="0" smtClean="0"/>
              <a:t> všech nákladech se vede účetní evidence – zakázka JU</a:t>
            </a:r>
            <a:endParaRPr lang="cs-CZ" sz="1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60371" y="623867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71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2095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 noChangeArrowheads="1"/>
          </p:cNvSpPr>
          <p:nvPr/>
        </p:nvSpPr>
        <p:spPr>
          <a:xfrm>
            <a:off x="3203725" y="683607"/>
            <a:ext cx="5481490" cy="935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altLang="cs-CZ" sz="2800" b="1" dirty="0" smtClean="0">
                <a:solidFill>
                  <a:srgbClr val="E00034"/>
                </a:solidFill>
                <a:latin typeface="Calibri" pitchFamily="32" charset="0"/>
              </a:rPr>
              <a:t>Kategorie způsobilých nákladů</a:t>
            </a:r>
            <a:endParaRPr lang="en-GB" altLang="cs-CZ" sz="2800" b="1" dirty="0">
              <a:solidFill>
                <a:srgbClr val="E00034"/>
              </a:solidFill>
              <a:latin typeface="Calibri" pitchFamily="32" charset="0"/>
            </a:endParaRPr>
          </a:p>
        </p:txBody>
      </p:sp>
      <p:sp>
        <p:nvSpPr>
          <p:cNvPr id="14" name="Zástupný symbol pro obsah 5"/>
          <p:cNvSpPr txBox="1">
            <a:spLocks/>
          </p:cNvSpPr>
          <p:nvPr/>
        </p:nvSpPr>
        <p:spPr>
          <a:xfrm>
            <a:off x="1775520" y="1332613"/>
            <a:ext cx="9147404" cy="4705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defRPr/>
            </a:pPr>
            <a:endParaRPr lang="cs-CZ" altLang="cs-CZ" sz="800" dirty="0"/>
          </a:p>
        </p:txBody>
      </p:sp>
      <p:sp>
        <p:nvSpPr>
          <p:cNvPr id="2" name="Obdélník 1"/>
          <p:cNvSpPr/>
          <p:nvPr/>
        </p:nvSpPr>
        <p:spPr>
          <a:xfrm>
            <a:off x="1302326" y="1418065"/>
            <a:ext cx="8764385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Způsobilé náklady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a) osobní náklady, </a:t>
            </a:r>
            <a:endParaRPr lang="cs-CZ" sz="1600" u="sng" dirty="0" smtClean="0">
              <a:solidFill>
                <a:srgbClr val="FF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b) náklady na subdodávky,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c) ostatní přímé náklady, 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d) ostatní nepřímé náklady,</a:t>
            </a:r>
          </a:p>
          <a:p>
            <a:pPr algn="just">
              <a:spcAft>
                <a:spcPts val="0"/>
              </a:spcAft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 </a:t>
            </a:r>
            <a:endParaRPr lang="cs-CZ" sz="16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Osobní náklady: </a:t>
            </a:r>
            <a:r>
              <a:rPr lang="cs-CZ" sz="1400" b="1" u="sng" dirty="0"/>
              <a:t>zahrnují náklady na mzdy nebo platy a povinné odvody na pojistné na všeobecné zdravotní pojištění, pojistné na sociální </a:t>
            </a:r>
            <a:r>
              <a:rPr lang="cs-CZ" sz="1400" b="1" u="sng" dirty="0" smtClean="0"/>
              <a:t>zabezpečení.</a:t>
            </a:r>
            <a:r>
              <a:rPr lang="cs-CZ" sz="1400" b="1" dirty="0" smtClean="0"/>
              <a:t> </a:t>
            </a:r>
          </a:p>
          <a:p>
            <a:pPr algn="just">
              <a:spcAft>
                <a:spcPts val="0"/>
              </a:spcAft>
            </a:pPr>
            <a:r>
              <a:rPr lang="cs-CZ" sz="1400" b="1" dirty="0" smtClean="0"/>
              <a:t>Odměny</a:t>
            </a:r>
            <a:r>
              <a:rPr lang="cs-CZ" sz="1400" dirty="0" smtClean="0"/>
              <a:t> </a:t>
            </a:r>
            <a:r>
              <a:rPr lang="cs-CZ" sz="1400" dirty="0"/>
              <a:t>mohou být vypláceny jen pracovníkům, kteří jsou zaměstnanci podle zákona 262/2006 Sb., zákoník práce a podílí se na řešení předmětného projektu, a </a:t>
            </a:r>
            <a:r>
              <a:rPr lang="cs-CZ" sz="1400" b="1" dirty="0"/>
              <a:t>nepřevyšují maximální roční součet dvou měsíčních </a:t>
            </a:r>
            <a:r>
              <a:rPr lang="cs-CZ" sz="1400" b="1" dirty="0" smtClean="0"/>
              <a:t>platů</a:t>
            </a:r>
            <a:r>
              <a:rPr lang="cs-CZ" sz="1400" dirty="0"/>
              <a:t> </a:t>
            </a:r>
            <a:r>
              <a:rPr lang="cs-CZ" sz="1400" dirty="0" smtClean="0"/>
              <a:t>za práci na projektu a počtu měsíců odpracovaných na projektu v daném kalendářním roce.</a:t>
            </a:r>
          </a:p>
          <a:p>
            <a:pPr algn="just">
              <a:spcAft>
                <a:spcPts val="0"/>
              </a:spcAft>
            </a:pPr>
            <a:r>
              <a:rPr lang="cs-CZ" sz="1400" b="1" u="sng" dirty="0" smtClean="0"/>
              <a:t>Mzdy </a:t>
            </a:r>
            <a:r>
              <a:rPr lang="cs-CZ" sz="1400" b="1" u="sng" dirty="0"/>
              <a:t>nebo platy, odměny z dohod o pracovní činnosti či dohod o provedení práce musí odpovídat schválenému mzdovému, platovému nebo jinému předpisu příjemce. </a:t>
            </a:r>
            <a:r>
              <a:rPr lang="cs-CZ" sz="1400" dirty="0"/>
              <a:t>V případě náhrad jsou způsobilými náklady náhrady za dovolenou a nemoc (a to u pracovníka s pevně stanoveným pracovním úvazkem v projektu). </a:t>
            </a:r>
            <a:endParaRPr lang="cs-CZ" sz="1400" dirty="0" smtClean="0"/>
          </a:p>
          <a:p>
            <a:pPr algn="just">
              <a:spcAft>
                <a:spcPts val="0"/>
              </a:spcAft>
            </a:pPr>
            <a:r>
              <a:rPr lang="cs-CZ" sz="1400" dirty="0" smtClean="0"/>
              <a:t>Osobě </a:t>
            </a:r>
            <a:r>
              <a:rPr lang="cs-CZ" sz="1400" dirty="0"/>
              <a:t>samostatně výdělečně činné jako samostatnému příjemci náleží odměna za činnost při řešení návrhu projektu, pokud odpovídá hodinové sazbě zaměstnanců s obdobnou kvalifikací či zkušeností (je v místě a čase obvyklá). </a:t>
            </a:r>
            <a:endParaRPr lang="cs-CZ" sz="1400" dirty="0" smtClean="0"/>
          </a:p>
          <a:p>
            <a:pPr algn="just">
              <a:spcAft>
                <a:spcPts val="0"/>
              </a:spcAft>
            </a:pPr>
            <a:endParaRPr lang="cs-CZ" sz="14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400" b="1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Upoz</a:t>
            </a:r>
            <a:r>
              <a:rPr lang="cs-CZ" sz="1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 musí se dokládat!</a:t>
            </a:r>
          </a:p>
          <a:p>
            <a:pPr algn="just">
              <a:spcAft>
                <a:spcPts val="0"/>
              </a:spcAft>
            </a:pPr>
            <a:endParaRPr lang="cs-CZ" sz="1600" dirty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121030" y="638676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30" y="69799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47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 noChangeArrowheads="1"/>
          </p:cNvSpPr>
          <p:nvPr/>
        </p:nvSpPr>
        <p:spPr>
          <a:xfrm>
            <a:off x="3414088" y="947717"/>
            <a:ext cx="5481490" cy="935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altLang="cs-CZ" sz="2800" b="1" dirty="0" smtClean="0">
                <a:solidFill>
                  <a:srgbClr val="E00034"/>
                </a:solidFill>
                <a:latin typeface="Calibri" pitchFamily="32" charset="0"/>
              </a:rPr>
              <a:t>Kategorie způsobilých nákladů</a:t>
            </a:r>
            <a:endParaRPr lang="en-GB" altLang="cs-CZ" sz="2800" b="1" dirty="0">
              <a:solidFill>
                <a:srgbClr val="E00034"/>
              </a:solidFill>
              <a:latin typeface="Calibri" pitchFamily="32" charset="0"/>
            </a:endParaRPr>
          </a:p>
        </p:txBody>
      </p:sp>
      <p:sp>
        <p:nvSpPr>
          <p:cNvPr id="14" name="Zástupný symbol pro obsah 5"/>
          <p:cNvSpPr txBox="1">
            <a:spLocks/>
          </p:cNvSpPr>
          <p:nvPr/>
        </p:nvSpPr>
        <p:spPr>
          <a:xfrm>
            <a:off x="1740685" y="1307965"/>
            <a:ext cx="9147404" cy="4705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defRPr/>
            </a:pPr>
            <a:endParaRPr lang="cs-CZ" altLang="cs-CZ" sz="800" dirty="0"/>
          </a:p>
        </p:txBody>
      </p:sp>
      <p:sp>
        <p:nvSpPr>
          <p:cNvPr id="2" name="Obdélník 1"/>
          <p:cNvSpPr/>
          <p:nvPr/>
        </p:nvSpPr>
        <p:spPr>
          <a:xfrm>
            <a:off x="1302326" y="1685835"/>
            <a:ext cx="8764385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Způsobilé náklady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a) osobní náklady, </a:t>
            </a:r>
            <a:endParaRPr lang="cs-CZ" sz="1600" u="sng" dirty="0" smtClean="0">
              <a:solidFill>
                <a:srgbClr val="FF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b) náklady na subdodávky,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c) ostatní přímé náklady 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d) ostatní nepřímé náklady. </a:t>
            </a:r>
          </a:p>
          <a:p>
            <a:pPr algn="just">
              <a:spcAft>
                <a:spcPts val="0"/>
              </a:spcAft>
            </a:pP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endParaRPr lang="cs-CZ" sz="16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Osobní náklady: </a:t>
            </a:r>
            <a:r>
              <a:rPr lang="cs-CZ" sz="1400" b="1" dirty="0"/>
              <a:t>Pro zachování všech pravidel souvisejících s naplňováním ZP je na JU uplatňován maximální úvazek 1,5 (tzn. max. 12 hodin denně při součtu všech úvazků</a:t>
            </a:r>
            <a:r>
              <a:rPr lang="cs-CZ" sz="1400" b="1" dirty="0" smtClean="0"/>
              <a:t>).</a:t>
            </a:r>
          </a:p>
          <a:p>
            <a:endParaRPr lang="cs-CZ" sz="1400" b="1" dirty="0"/>
          </a:p>
          <a:p>
            <a:endParaRPr lang="cs-CZ" sz="1400" b="1" dirty="0" smtClean="0"/>
          </a:p>
          <a:p>
            <a:pPr algn="just" defTabSz="1300460" fontAlgn="base">
              <a:spcBef>
                <a:spcPct val="0"/>
              </a:spcBef>
              <a:spcAft>
                <a:spcPct val="0"/>
              </a:spcAft>
            </a:pPr>
            <a:r>
              <a:rPr lang="cs-CZ" sz="14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Upoz</a:t>
            </a:r>
            <a:r>
              <a:rPr lang="cs-CZ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 musí se dokládat!</a:t>
            </a:r>
            <a:r>
              <a:rPr lang="cs-CZ" altLang="cs-CZ" sz="14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Úvazek na projektu</a:t>
            </a:r>
          </a:p>
          <a:p>
            <a:pPr marL="487647" indent="-487647" algn="just" defTabSz="130046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cs-CZ" altLang="cs-CZ" sz="14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změna pracovní smlouvy (Žádost o změnu pracovní smlouvy, pracovní náplň)</a:t>
            </a:r>
          </a:p>
          <a:p>
            <a:pPr marL="487647" indent="-487647" algn="just" defTabSz="130046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cs-CZ" altLang="cs-CZ" sz="8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defTabSz="1300460" fontAlgn="base">
              <a:spcBef>
                <a:spcPct val="0"/>
              </a:spcBef>
              <a:spcAft>
                <a:spcPct val="0"/>
              </a:spcAft>
            </a:pPr>
            <a:r>
              <a:rPr lang="cs-CZ" altLang="cs-CZ" sz="14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Pokud je v pracovní smlouvě </a:t>
            </a:r>
            <a:r>
              <a:rPr lang="cs-CZ" altLang="cs-CZ" sz="1400" u="sng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přesně stanoven úvazek a popis práce</a:t>
            </a:r>
            <a:r>
              <a:rPr lang="cs-CZ" altLang="cs-CZ" sz="14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daného zaměstnance, </a:t>
            </a:r>
            <a:r>
              <a:rPr lang="cs-CZ" altLang="cs-CZ" sz="1400" u="sng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výkaz práce není povinný. </a:t>
            </a:r>
            <a:r>
              <a:rPr lang="cs-CZ" altLang="cs-CZ" sz="14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Každý pracovník musí mít </a:t>
            </a:r>
            <a:r>
              <a:rPr lang="cs-CZ" altLang="cs-CZ" sz="1400" u="sng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zaznamenávánu docházku</a:t>
            </a:r>
            <a:r>
              <a:rPr lang="cs-CZ" altLang="cs-CZ" sz="14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(práce na projektu)</a:t>
            </a:r>
          </a:p>
          <a:p>
            <a:endParaRPr lang="cs-CZ" sz="1400" b="1" dirty="0"/>
          </a:p>
          <a:p>
            <a:pPr algn="just">
              <a:spcAft>
                <a:spcPts val="0"/>
              </a:spcAft>
            </a:pPr>
            <a:endParaRPr lang="cs-CZ" sz="14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endParaRPr lang="cs-CZ" sz="1600" dirty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0" y="161170"/>
            <a:ext cx="4610100" cy="814388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61410" y="63908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41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9775" y="829533"/>
            <a:ext cx="10860024" cy="1325563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/>
              <a:t>Program GAMA – podprogram 1</a:t>
            </a:r>
            <a:endParaRPr lang="cs-CZ" b="1" dirty="0"/>
          </a:p>
        </p:txBody>
      </p:sp>
      <p:sp>
        <p:nvSpPr>
          <p:cNvPr id="4" name="Obdélník 3"/>
          <p:cNvSpPr/>
          <p:nvPr/>
        </p:nvSpPr>
        <p:spPr>
          <a:xfrm>
            <a:off x="411480" y="2376688"/>
            <a:ext cx="1113608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je zaměřen </a:t>
            </a:r>
            <a:r>
              <a:rPr lang="cs-CZ" dirty="0"/>
              <a:t>na podporu </a:t>
            </a:r>
            <a:r>
              <a:rPr lang="cs-CZ" dirty="0" smtClean="0"/>
              <a:t>ověřování </a:t>
            </a:r>
            <a:r>
              <a:rPr lang="cs-CZ" dirty="0"/>
              <a:t>výsledků </a:t>
            </a:r>
            <a:r>
              <a:rPr lang="cs-CZ" dirty="0" err="1"/>
              <a:t>VaV</a:t>
            </a:r>
            <a:r>
              <a:rPr lang="cs-CZ" dirty="0"/>
              <a:t> vzniklých ve výzkumných organizacích pro praktické uplatnění a komerční využití 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/>
              <a:t>Zaměření podprogramu 1 je využití výsledků </a:t>
            </a:r>
            <a:r>
              <a:rPr lang="cs-CZ" dirty="0" err="1"/>
              <a:t>VaV</a:t>
            </a:r>
            <a:r>
              <a:rPr lang="cs-CZ" dirty="0"/>
              <a:t>, které vznikají ve výzkumných organizacích a mají vysoký potenciál pro uplatnění v praxi. </a:t>
            </a:r>
            <a:r>
              <a:rPr lang="cs-CZ" dirty="0" smtClean="0"/>
              <a:t>Jedná </a:t>
            </a:r>
            <a:r>
              <a:rPr lang="cs-CZ" dirty="0"/>
              <a:t>se o pokračování podpory budování systémů komercializace ve výzkumných organizacích, která byla iniciována v rámci podprogramu 1 Programu GAMA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Doba trvání Programu se předpokládá v letech 2020 až 2022, tj. 3 roky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pl-PL" dirty="0"/>
              <a:t>Maximální intenzita podpory v podprogramu 1 je 100 </a:t>
            </a:r>
            <a:r>
              <a:rPr lang="pl-PL" dirty="0" smtClean="0"/>
              <a:t>%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Příjemci mohou být pouze výzkumné organizace</a:t>
            </a:r>
            <a:r>
              <a:rPr lang="cs-CZ" b="1" dirty="0" smtClean="0"/>
              <a:t>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Výsledek </a:t>
            </a:r>
            <a:r>
              <a:rPr lang="cs-CZ" b="1" dirty="0" err="1" smtClean="0"/>
              <a:t>PoC</a:t>
            </a:r>
            <a:r>
              <a:rPr lang="cs-CZ" b="1" dirty="0" smtClean="0"/>
              <a:t> je potřeba implantovat/komercializovat.</a:t>
            </a:r>
            <a:endParaRPr lang="cs-CZ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113211" y="634700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1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373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 noChangeArrowheads="1"/>
          </p:cNvSpPr>
          <p:nvPr/>
        </p:nvSpPr>
        <p:spPr>
          <a:xfrm>
            <a:off x="3734949" y="773307"/>
            <a:ext cx="5481490" cy="935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altLang="cs-CZ" sz="2800" b="1" dirty="0" smtClean="0">
                <a:solidFill>
                  <a:srgbClr val="E00034"/>
                </a:solidFill>
                <a:latin typeface="Calibri" pitchFamily="32" charset="0"/>
              </a:rPr>
              <a:t>Kategorie způsobilých nákladů</a:t>
            </a:r>
            <a:endParaRPr lang="en-GB" altLang="cs-CZ" sz="2800" b="1" dirty="0">
              <a:solidFill>
                <a:srgbClr val="E00034"/>
              </a:solidFill>
              <a:latin typeface="Calibri" pitchFamily="32" charset="0"/>
            </a:endParaRPr>
          </a:p>
        </p:txBody>
      </p:sp>
      <p:sp>
        <p:nvSpPr>
          <p:cNvPr id="14" name="Zástupný symbol pro obsah 5"/>
          <p:cNvSpPr txBox="1">
            <a:spLocks/>
          </p:cNvSpPr>
          <p:nvPr/>
        </p:nvSpPr>
        <p:spPr>
          <a:xfrm>
            <a:off x="1775520" y="1330036"/>
            <a:ext cx="9147404" cy="4705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defRPr/>
            </a:pPr>
            <a:endParaRPr lang="cs-CZ" altLang="cs-CZ" sz="800" dirty="0"/>
          </a:p>
        </p:txBody>
      </p:sp>
      <p:sp>
        <p:nvSpPr>
          <p:cNvPr id="2" name="Obdélník 1"/>
          <p:cNvSpPr/>
          <p:nvPr/>
        </p:nvSpPr>
        <p:spPr>
          <a:xfrm>
            <a:off x="1302326" y="1418065"/>
            <a:ext cx="8764385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Způsobilé náklady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 </a:t>
            </a:r>
            <a:endParaRPr lang="cs-CZ" sz="1600" b="1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a) osobní náklady,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b) náklady na subdodávky, </a:t>
            </a:r>
            <a:endParaRPr lang="cs-CZ" sz="1600" u="sng" dirty="0" smtClean="0">
              <a:solidFill>
                <a:srgbClr val="FF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c) ostatní přímé náklady 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d) ostatní nepřímé náklady.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 </a:t>
            </a:r>
            <a:endParaRPr lang="cs-CZ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endParaRPr lang="cs-CZ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Náklady na subdodávky: </a:t>
            </a:r>
          </a:p>
          <a:p>
            <a:pPr algn="just">
              <a:spcAft>
                <a:spcPts val="0"/>
              </a:spcAft>
            </a:pPr>
            <a:r>
              <a:rPr lang="cs-CZ" sz="1600" dirty="0" smtClean="0"/>
              <a:t>představují </a:t>
            </a:r>
            <a:r>
              <a:rPr lang="cs-CZ" sz="1600" dirty="0"/>
              <a:t>náklady </a:t>
            </a:r>
            <a:r>
              <a:rPr lang="cs-CZ" sz="1600" dirty="0" smtClean="0"/>
              <a:t>na služby výzkumné povahy. </a:t>
            </a:r>
            <a:r>
              <a:rPr lang="cs-CZ" sz="1600" b="1" dirty="0"/>
              <a:t>Dodavatelem subdodávek nesmí být člen řešitelského týmu ani jiný zaměstnanec příjemce nebo osoba spojená (ve smyslu § 23 odst. 7 zákona č. 586/1992 Sb., o daních z příjmů) s příjemcem.</a:t>
            </a:r>
            <a:r>
              <a:rPr lang="cs-CZ" sz="1600" dirty="0"/>
              <a:t> </a:t>
            </a:r>
            <a:endParaRPr lang="cs-CZ" sz="1600" dirty="0" smtClean="0"/>
          </a:p>
          <a:p>
            <a:pPr algn="just">
              <a:spcAft>
                <a:spcPts val="0"/>
              </a:spcAft>
            </a:pPr>
            <a:endParaRPr lang="cs-CZ" sz="2000" b="1" dirty="0" smtClean="0"/>
          </a:p>
          <a:p>
            <a:pPr algn="just">
              <a:spcAft>
                <a:spcPts val="0"/>
              </a:spcAft>
            </a:pPr>
            <a:r>
              <a:rPr lang="cs-CZ" sz="2000" b="1" dirty="0" smtClean="0"/>
              <a:t>Náklady </a:t>
            </a:r>
            <a:r>
              <a:rPr lang="cs-CZ" sz="2000" b="1" dirty="0"/>
              <a:t>na subdodávky jsou omezeny 20 % z celkových uznaných nákladů všech účastníků projektu za celou dobu </a:t>
            </a:r>
            <a:r>
              <a:rPr lang="cs-CZ" sz="2000" b="1" dirty="0" smtClean="0"/>
              <a:t>řešení</a:t>
            </a:r>
            <a:r>
              <a:rPr lang="cs-CZ" sz="2000" dirty="0" smtClean="0"/>
              <a:t>.</a:t>
            </a:r>
            <a:endParaRPr lang="cs-CZ" sz="2000" dirty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169080" y="638937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80" y="161170"/>
            <a:ext cx="4610100" cy="814388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19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 noChangeArrowheads="1"/>
          </p:cNvSpPr>
          <p:nvPr/>
        </p:nvSpPr>
        <p:spPr>
          <a:xfrm>
            <a:off x="3470962" y="659962"/>
            <a:ext cx="5481490" cy="935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altLang="cs-CZ" sz="2800" b="1" dirty="0" smtClean="0">
                <a:solidFill>
                  <a:srgbClr val="E00034"/>
                </a:solidFill>
                <a:latin typeface="Calibri" pitchFamily="32" charset="0"/>
              </a:rPr>
              <a:t>Kategorie způsobilých nákladů</a:t>
            </a:r>
            <a:endParaRPr lang="en-GB" altLang="cs-CZ" sz="2800" b="1" dirty="0">
              <a:solidFill>
                <a:srgbClr val="E00034"/>
              </a:solidFill>
              <a:latin typeface="Calibri" pitchFamily="32" charset="0"/>
            </a:endParaRPr>
          </a:p>
        </p:txBody>
      </p:sp>
      <p:sp>
        <p:nvSpPr>
          <p:cNvPr id="14" name="Zástupný symbol pro obsah 5"/>
          <p:cNvSpPr txBox="1">
            <a:spLocks/>
          </p:cNvSpPr>
          <p:nvPr/>
        </p:nvSpPr>
        <p:spPr>
          <a:xfrm>
            <a:off x="1775520" y="1330036"/>
            <a:ext cx="9147404" cy="4705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defRPr/>
            </a:pPr>
            <a:endParaRPr lang="cs-CZ" altLang="cs-CZ" sz="800" dirty="0"/>
          </a:p>
        </p:txBody>
      </p:sp>
      <p:sp>
        <p:nvSpPr>
          <p:cNvPr id="2" name="Obdélník 1"/>
          <p:cNvSpPr/>
          <p:nvPr/>
        </p:nvSpPr>
        <p:spPr>
          <a:xfrm>
            <a:off x="1302326" y="1418065"/>
            <a:ext cx="1013411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Způsobilé náklady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a) osobní náklady,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b) náklady na subdodávky,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c) ostatní přímé náklady </a:t>
            </a:r>
            <a:r>
              <a:rPr lang="cs-CZ" u="sng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cs-CZ" sz="1600" u="sng" dirty="0" smtClean="0">
              <a:solidFill>
                <a:srgbClr val="FF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d) ostatní nepřímé náklady.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 </a:t>
            </a:r>
            <a:endParaRPr lang="cs-CZ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Ostatní přímé náklady: </a:t>
            </a:r>
          </a:p>
          <a:p>
            <a:pPr algn="just"/>
            <a:r>
              <a:rPr lang="cs-CZ" sz="1400" dirty="0" smtClean="0"/>
              <a:t>a</a:t>
            </a:r>
            <a:r>
              <a:rPr lang="cs-CZ" sz="1400" b="1" dirty="0"/>
              <a:t>) náklady na ochranu práv duševního vlastnictví, která jsou výsledkem projektu </a:t>
            </a:r>
            <a:r>
              <a:rPr lang="cs-CZ" sz="1400" dirty="0"/>
              <a:t>(zejména související poplatky, překlady, rešerše, náklady na patentového zástupce) a náklady na ochranu již vznesených práv k duševnímu vlastnictví potřebného k řešení projektu, </a:t>
            </a:r>
          </a:p>
          <a:p>
            <a:pPr algn="just"/>
            <a:r>
              <a:rPr lang="cs-CZ" sz="1400" dirty="0"/>
              <a:t>b) </a:t>
            </a:r>
            <a:r>
              <a:rPr lang="cs-CZ" sz="1400" b="1" dirty="0"/>
              <a:t>další provozní náklady vzniklé v přímé souvislosti s řešením projektu</a:t>
            </a:r>
            <a:r>
              <a:rPr lang="cs-CZ" sz="1400" dirty="0"/>
              <a:t>, kterými jsou materiál, zásoby, služby a drobný hmotný a nehmotný majetek, </a:t>
            </a:r>
          </a:p>
          <a:p>
            <a:pPr algn="just"/>
            <a:r>
              <a:rPr lang="cs-CZ" sz="1400" dirty="0"/>
              <a:t>c) </a:t>
            </a:r>
            <a:r>
              <a:rPr lang="cs-CZ" sz="1400" b="1" dirty="0"/>
              <a:t>náklady na </a:t>
            </a:r>
            <a:r>
              <a:rPr lang="cs-CZ" sz="1400" b="1" dirty="0" smtClean="0"/>
              <a:t>opravy </a:t>
            </a:r>
            <a:r>
              <a:rPr lang="cs-CZ" sz="1400" b="1" dirty="0"/>
              <a:t>a údržbu dlouhodobého hmotného a nehmotného majetku využívaného při řešení projektu</a:t>
            </a:r>
            <a:r>
              <a:rPr lang="cs-CZ" sz="1400" dirty="0"/>
              <a:t>, a to ve výši odpovídající délce období a podílu předpokládaného užití, </a:t>
            </a:r>
            <a:endParaRPr lang="cs-CZ" sz="1400" dirty="0" smtClean="0"/>
          </a:p>
          <a:p>
            <a:pPr algn="just"/>
            <a:r>
              <a:rPr lang="cs-CZ" sz="1400" b="1" dirty="0" smtClean="0"/>
              <a:t>d) část odpisů dlouhodobého hmotného a nehmotného majetku </a:t>
            </a:r>
            <a:r>
              <a:rPr lang="cs-CZ" sz="1400" dirty="0" smtClean="0"/>
              <a:t>ve výši odpovídající délce období a podílu předpokládaného užití tohoto majetku pro řešení projektu, </a:t>
            </a:r>
            <a:r>
              <a:rPr lang="cs-CZ" sz="1400" u="sng" dirty="0" smtClean="0"/>
              <a:t>který nebyl pořízen z veřejných </a:t>
            </a:r>
            <a:r>
              <a:rPr lang="cs-CZ" sz="1400" dirty="0" smtClean="0"/>
              <a:t>zdrojů  a není zahrnut do kategorie investic projektu, pokud nejsou odpisy součástí nepřímých nákladů projektu</a:t>
            </a:r>
            <a:endParaRPr lang="cs-CZ" sz="1400" dirty="0"/>
          </a:p>
          <a:p>
            <a:pPr algn="just"/>
            <a:r>
              <a:rPr lang="cs-CZ" sz="1400" dirty="0"/>
              <a:t>e</a:t>
            </a:r>
            <a:r>
              <a:rPr lang="cs-CZ" sz="1400" dirty="0" smtClean="0"/>
              <a:t>) </a:t>
            </a:r>
            <a:r>
              <a:rPr lang="cs-CZ" sz="1400" b="1" dirty="0"/>
              <a:t>cestovní náklady vzniklé v přímé souvislosti s řešením projektu </a:t>
            </a:r>
            <a:r>
              <a:rPr lang="cs-CZ" sz="1400" dirty="0"/>
              <a:t>(náklady na pracovní pobyty, konferenční poplatky), a s tím spojené cestovní náhrady podle zákona č. 262/2006 Sb., zákoník práce, přičemž </a:t>
            </a:r>
            <a:r>
              <a:rPr lang="cs-CZ" sz="1400" u="sng" dirty="0"/>
              <a:t>musí být prokazatelný přínos cesty pro řešení projektu, tj. zejména je naplněna podmínka aktivní účasti na pracovní cestě, anebo pracovní cesta je již deklarována ve schváleném návrhu </a:t>
            </a:r>
            <a:r>
              <a:rPr lang="cs-CZ" sz="1400" u="sng" dirty="0" smtClean="0"/>
              <a:t>projektu. </a:t>
            </a:r>
            <a:r>
              <a:rPr lang="cs-CZ" sz="1400" dirty="0" smtClean="0"/>
              <a:t>Náhrady za využití soukromého vozidla jsou uznatelné pouze do výše nákladů na přiměřený způsob hromadné dopravy v uvedené době.</a:t>
            </a:r>
            <a:r>
              <a:rPr lang="cs-CZ" dirty="0"/>
              <a:t> 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100544" y="632562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44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5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 noChangeArrowheads="1"/>
          </p:cNvSpPr>
          <p:nvPr/>
        </p:nvSpPr>
        <p:spPr>
          <a:xfrm>
            <a:off x="3440720" y="862517"/>
            <a:ext cx="5481490" cy="935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altLang="cs-CZ" sz="2800" b="1" dirty="0" smtClean="0">
                <a:solidFill>
                  <a:srgbClr val="E00034"/>
                </a:solidFill>
                <a:latin typeface="Calibri" pitchFamily="32" charset="0"/>
              </a:rPr>
              <a:t>Kategorie způsobilých nákladů</a:t>
            </a:r>
            <a:endParaRPr lang="en-GB" altLang="cs-CZ" sz="2800" b="1" dirty="0">
              <a:solidFill>
                <a:srgbClr val="E00034"/>
              </a:solidFill>
              <a:latin typeface="Calibri" pitchFamily="32" charset="0"/>
            </a:endParaRPr>
          </a:p>
        </p:txBody>
      </p:sp>
      <p:sp>
        <p:nvSpPr>
          <p:cNvPr id="14" name="Zástupný symbol pro obsah 5"/>
          <p:cNvSpPr txBox="1">
            <a:spLocks/>
          </p:cNvSpPr>
          <p:nvPr/>
        </p:nvSpPr>
        <p:spPr>
          <a:xfrm>
            <a:off x="1775520" y="1330036"/>
            <a:ext cx="9147404" cy="4705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defRPr/>
            </a:pPr>
            <a:endParaRPr lang="cs-CZ" altLang="cs-CZ" sz="800" dirty="0"/>
          </a:p>
        </p:txBody>
      </p:sp>
      <p:sp>
        <p:nvSpPr>
          <p:cNvPr id="2" name="Obdélník 1"/>
          <p:cNvSpPr/>
          <p:nvPr/>
        </p:nvSpPr>
        <p:spPr>
          <a:xfrm>
            <a:off x="1282165" y="1740363"/>
            <a:ext cx="1013411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Způsobilé náklady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a) osobní náklady,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b) náklady na subdodávky,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c) ostatní přímé náklady </a:t>
            </a:r>
            <a:r>
              <a:rPr lang="cs-CZ" u="sng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cs-CZ" sz="1600" u="sng" dirty="0" smtClean="0">
              <a:solidFill>
                <a:srgbClr val="FF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d) ostatní nepřímé náklady.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 </a:t>
            </a:r>
            <a:endParaRPr lang="cs-CZ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Ostatní přímé náklady: </a:t>
            </a:r>
          </a:p>
          <a:p>
            <a:r>
              <a:rPr lang="cs-CZ" sz="1400" dirty="0" smtClean="0"/>
              <a:t>Cestovní náklady:</a:t>
            </a:r>
          </a:p>
          <a:p>
            <a:endParaRPr lang="cs-CZ" sz="1400" dirty="0" smtClean="0"/>
          </a:p>
          <a:p>
            <a:pPr marL="285750" indent="-285750">
              <a:buFontTx/>
              <a:buChar char="-"/>
            </a:pPr>
            <a:r>
              <a:rPr lang="cs-CZ" altLang="cs-CZ" sz="1400" u="sng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zkušenost </a:t>
            </a:r>
            <a:r>
              <a:rPr lang="cs-CZ" altLang="cs-CZ" sz="1400" u="sng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z dosavadních kontrol TA ČR </a:t>
            </a:r>
            <a:r>
              <a:rPr lang="cs-CZ" altLang="cs-CZ" sz="14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– je vyžadována písemná zpráva z cesty a doložení aktivní účasti (v případě konferencí přednáška, poster</a:t>
            </a:r>
            <a:r>
              <a:rPr lang="cs-CZ" altLang="cs-CZ" sz="1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,...)</a:t>
            </a:r>
          </a:p>
          <a:p>
            <a:pPr marL="285750" indent="-285750">
              <a:buFontTx/>
              <a:buChar char="-"/>
            </a:pPr>
            <a:endParaRPr lang="cs-CZ" altLang="cs-CZ" sz="1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285750" indent="-285750">
              <a:buFontTx/>
              <a:buChar char="-"/>
            </a:pPr>
            <a:r>
              <a:rPr lang="cs-CZ" sz="1400" b="1" dirty="0">
                <a:solidFill>
                  <a:srgbClr val="FF0000"/>
                </a:solidFill>
              </a:rPr>
              <a:t>musí být prokazatelný přínos cesty pro řešení projektu, tj. zejména je naplněna podmínka aktivní účasti na pracovní cestě, anebo pracovní cesta je již deklarována ve schváleném návrhu projektu</a:t>
            </a:r>
            <a:endParaRPr lang="cs-CZ" altLang="cs-CZ" sz="1400" b="1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cs-CZ" sz="1400" dirty="0"/>
          </a:p>
          <a:p>
            <a:r>
              <a:rPr lang="cs-CZ" dirty="0"/>
              <a:t> 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81994" y="623340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4" y="161383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28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 noChangeArrowheads="1"/>
          </p:cNvSpPr>
          <p:nvPr/>
        </p:nvSpPr>
        <p:spPr>
          <a:xfrm>
            <a:off x="3822034" y="685278"/>
            <a:ext cx="5481490" cy="935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altLang="cs-CZ" sz="2800" b="1" dirty="0" smtClean="0">
                <a:solidFill>
                  <a:srgbClr val="E00034"/>
                </a:solidFill>
                <a:latin typeface="Calibri" pitchFamily="32" charset="0"/>
              </a:rPr>
              <a:t>Kategorie způsobilých nákladů</a:t>
            </a:r>
            <a:endParaRPr lang="en-GB" altLang="cs-CZ" sz="2800" b="1" dirty="0">
              <a:solidFill>
                <a:srgbClr val="E00034"/>
              </a:solidFill>
              <a:latin typeface="Calibri" pitchFamily="32" charset="0"/>
            </a:endParaRPr>
          </a:p>
        </p:txBody>
      </p:sp>
      <p:sp>
        <p:nvSpPr>
          <p:cNvPr id="14" name="Zástupný symbol pro obsah 5"/>
          <p:cNvSpPr txBox="1">
            <a:spLocks/>
          </p:cNvSpPr>
          <p:nvPr/>
        </p:nvSpPr>
        <p:spPr>
          <a:xfrm>
            <a:off x="1775520" y="1330036"/>
            <a:ext cx="9147404" cy="4705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defRPr/>
            </a:pPr>
            <a:endParaRPr lang="cs-CZ" altLang="cs-CZ" sz="800" dirty="0"/>
          </a:p>
        </p:txBody>
      </p:sp>
      <p:sp>
        <p:nvSpPr>
          <p:cNvPr id="2" name="Obdélník 1"/>
          <p:cNvSpPr/>
          <p:nvPr/>
        </p:nvSpPr>
        <p:spPr>
          <a:xfrm>
            <a:off x="1302326" y="1418065"/>
            <a:ext cx="8764385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Způsobilé náklady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a) osobní náklady,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b) náklady na subdodávky,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c) ostatní přímé náklady 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cs-CZ" sz="16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d) ostatní nepřímé náklady. </a:t>
            </a:r>
            <a:endParaRPr lang="cs-CZ" sz="1600" u="sng" dirty="0" smtClean="0">
              <a:solidFill>
                <a:srgbClr val="FF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 </a:t>
            </a:r>
            <a:endParaRPr lang="cs-CZ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mbria" panose="020405030504060302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Ostatní nepřímé náklady: </a:t>
            </a:r>
          </a:p>
          <a:p>
            <a:r>
              <a:rPr lang="cs-CZ" sz="1400" dirty="0"/>
              <a:t>jsou náklady vzniklé v přímé souvislosti s řešením </a:t>
            </a:r>
            <a:r>
              <a:rPr lang="cs-CZ" sz="1400" dirty="0" smtClean="0"/>
              <a:t>projektu, např</a:t>
            </a:r>
            <a:r>
              <a:rPr lang="cs-CZ" sz="1400" dirty="0"/>
              <a:t>. administrativní náklady, nájemné, náklady na pomocný personál a infrastrukturu, energii a služby, pokud již nejsou uvedené v jiných kategoriích</a:t>
            </a:r>
            <a:r>
              <a:rPr lang="cs-CZ" sz="1400" dirty="0" smtClean="0"/>
              <a:t>.</a:t>
            </a:r>
          </a:p>
          <a:p>
            <a:endParaRPr lang="cs-CZ" sz="1400" dirty="0" smtClean="0"/>
          </a:p>
          <a:p>
            <a:r>
              <a:rPr lang="cs-CZ" sz="1400" dirty="0" smtClean="0"/>
              <a:t> </a:t>
            </a:r>
            <a:r>
              <a:rPr lang="cs-CZ" sz="1400" b="1" dirty="0"/>
              <a:t>Nepřímé náklady se musí vztahovat k projektu </a:t>
            </a:r>
            <a:r>
              <a:rPr lang="cs-CZ" sz="1400" dirty="0"/>
              <a:t>a musí být vykazovány v souladu </a:t>
            </a:r>
          </a:p>
          <a:p>
            <a:r>
              <a:rPr lang="cs-CZ" sz="1400" dirty="0" smtClean="0"/>
              <a:t>b</a:t>
            </a:r>
            <a:r>
              <a:rPr lang="cs-CZ" sz="1400" dirty="0"/>
              <a:t>) metodou vykazování nepřímých nákladů na základě pevné sazby, tzv. metodou </a:t>
            </a:r>
            <a:r>
              <a:rPr lang="cs-CZ" sz="1400" b="1" dirty="0"/>
              <a:t>„</a:t>
            </a:r>
            <a:r>
              <a:rPr lang="cs-CZ" sz="1400" b="1" dirty="0" err="1"/>
              <a:t>flat</a:t>
            </a:r>
            <a:r>
              <a:rPr lang="cs-CZ" sz="1400" b="1" dirty="0"/>
              <a:t> </a:t>
            </a:r>
            <a:r>
              <a:rPr lang="cs-CZ" sz="1400" b="1" dirty="0" err="1"/>
              <a:t>rate</a:t>
            </a:r>
            <a:r>
              <a:rPr lang="cs-CZ" sz="1400" b="1" dirty="0"/>
              <a:t>“</a:t>
            </a:r>
            <a:r>
              <a:rPr lang="cs-CZ" sz="1400" dirty="0"/>
              <a:t>, </a:t>
            </a:r>
            <a:endParaRPr lang="cs-CZ" sz="1400" dirty="0" smtClean="0"/>
          </a:p>
          <a:p>
            <a:endParaRPr lang="cs-CZ" sz="1400" b="1" dirty="0"/>
          </a:p>
          <a:p>
            <a:r>
              <a:rPr lang="cs-CZ" sz="1600" b="1" dirty="0" smtClean="0"/>
              <a:t>do </a:t>
            </a:r>
            <a:r>
              <a:rPr lang="cs-CZ" sz="1600" b="1" dirty="0"/>
              <a:t>výše </a:t>
            </a:r>
            <a:r>
              <a:rPr lang="cs-CZ" sz="1600" b="1" dirty="0" smtClean="0"/>
              <a:t>25 </a:t>
            </a:r>
            <a:r>
              <a:rPr lang="cs-CZ" sz="1600" b="1" dirty="0"/>
              <a:t>% ze součtu skutečně </a:t>
            </a:r>
            <a:r>
              <a:rPr lang="cs-CZ" sz="1600" b="1" u="sng" dirty="0"/>
              <a:t>vykázaných osobních nákladů a ostatních přímých nákladů příjemce v příslušném roce</a:t>
            </a:r>
            <a:r>
              <a:rPr lang="cs-CZ" sz="1600" b="1" dirty="0" smtClean="0"/>
              <a:t>, mimo nákladů na investice, </a:t>
            </a:r>
            <a:r>
              <a:rPr lang="cs-CZ" sz="1600" b="1" dirty="0"/>
              <a:t>kdy takto vykázané nepřímé náklady se nemusí dokládat patřičnými účetními doklady. </a:t>
            </a:r>
            <a:r>
              <a:rPr lang="cs-CZ" sz="1600" b="1" dirty="0" smtClean="0"/>
              <a:t>Dokládá se však celková výše nepřímých nákladů organizace a jejich rozdělení na zakázky DP.</a:t>
            </a:r>
            <a:endParaRPr lang="cs-CZ" sz="1600" b="1" dirty="0"/>
          </a:p>
          <a:p>
            <a:r>
              <a:rPr lang="cs-CZ" dirty="0"/>
              <a:t> 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81994" y="631992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4" y="161376"/>
            <a:ext cx="4610100" cy="81438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0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2931" y="1221353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 smtClean="0"/>
              <a:t>Mezi způsobilé výdaje </a:t>
            </a:r>
            <a:r>
              <a:rPr lang="cs-CZ" b="1" dirty="0" smtClean="0">
                <a:solidFill>
                  <a:srgbClr val="FF0000"/>
                </a:solidFill>
              </a:rPr>
              <a:t>NOVĚ PATŘÍ</a:t>
            </a:r>
            <a:r>
              <a:rPr lang="cs-CZ" b="1" dirty="0" smtClean="0"/>
              <a:t>:</a:t>
            </a:r>
          </a:p>
          <a:p>
            <a:pPr marL="0" indent="0" algn="ctr">
              <a:buNone/>
            </a:pPr>
            <a:endParaRPr lang="cs-CZ" sz="2400" b="1" dirty="0" smtClean="0"/>
          </a:p>
          <a:p>
            <a:pPr marL="0" indent="0" algn="ctr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1800" b="1" dirty="0" smtClean="0"/>
          </a:p>
          <a:p>
            <a:pPr marL="0" indent="0">
              <a:buNone/>
            </a:pPr>
            <a:endParaRPr lang="cs-CZ" sz="1800" b="1" dirty="0"/>
          </a:p>
          <a:p>
            <a:pPr marL="0" indent="0">
              <a:buNone/>
            </a:pPr>
            <a:endParaRPr lang="cs-CZ" sz="1800" b="1" dirty="0"/>
          </a:p>
        </p:txBody>
      </p:sp>
      <p:grpSp>
        <p:nvGrpSpPr>
          <p:cNvPr id="4" name="Skupina 3"/>
          <p:cNvGrpSpPr/>
          <p:nvPr/>
        </p:nvGrpSpPr>
        <p:grpSpPr>
          <a:xfrm>
            <a:off x="81994" y="161170"/>
            <a:ext cx="4610100" cy="6580733"/>
            <a:chOff x="-1459827" y="377194"/>
            <a:chExt cx="4610100" cy="6580733"/>
          </a:xfrm>
        </p:grpSpPr>
        <p:sp>
          <p:nvSpPr>
            <p:cNvPr id="6" name="TextovéPole 5"/>
            <p:cNvSpPr txBox="1"/>
            <p:nvPr/>
          </p:nvSpPr>
          <p:spPr>
            <a:xfrm>
              <a:off x="-1459827" y="6496262"/>
              <a:ext cx="18722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>
                  <a:solidFill>
                    <a:srgbClr val="E00034"/>
                  </a:solidFill>
                </a:rPr>
                <a:t>www.</a:t>
              </a:r>
              <a:r>
                <a:rPr lang="cs-CZ" sz="2400" b="1" dirty="0"/>
                <a:t>j</a:t>
              </a:r>
              <a:r>
                <a:rPr lang="cs-CZ" sz="2400" b="1" dirty="0">
                  <a:solidFill>
                    <a:srgbClr val="E00034"/>
                  </a:solidFill>
                </a:rPr>
                <a:t>ctt.cz</a:t>
              </a:r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459827" y="377194"/>
              <a:ext cx="4610100" cy="814388"/>
            </a:xfrm>
            <a:prstGeom prst="rect">
              <a:avLst/>
            </a:prstGeom>
          </p:spPr>
        </p:pic>
      </p:grpSp>
      <p:sp>
        <p:nvSpPr>
          <p:cNvPr id="2" name="Obdélník 1"/>
          <p:cNvSpPr/>
          <p:nvPr/>
        </p:nvSpPr>
        <p:spPr>
          <a:xfrm>
            <a:off x="845916" y="2410436"/>
            <a:ext cx="1068162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FF0000"/>
                </a:solidFill>
              </a:rPr>
              <a:t>Stipendia</a:t>
            </a:r>
          </a:p>
          <a:p>
            <a:pPr algn="just"/>
            <a:r>
              <a:rPr lang="cs-CZ" dirty="0" smtClean="0"/>
              <a:t>Mezi osobní náklady dále spadají stipendia uvedená v zákoně č. 111/1998 Sb. o vysokých školách a o změně a doplnění dalších zákonů, resp. jejich poměrnou část, pokud je z rozhodnutí o udělení stipendia zřejmé, že je uděleno na výzkumnou činnosti v rámci projektu.</a:t>
            </a:r>
          </a:p>
          <a:p>
            <a:pPr algn="just"/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FF0000"/>
                </a:solidFill>
              </a:rPr>
              <a:t>Start up či spin </a:t>
            </a:r>
            <a:r>
              <a:rPr lang="cs-CZ" b="1" dirty="0" err="1" smtClean="0">
                <a:solidFill>
                  <a:srgbClr val="FF0000"/>
                </a:solidFill>
              </a:rPr>
              <a:t>off</a:t>
            </a:r>
            <a:r>
              <a:rPr lang="cs-CZ" b="1" dirty="0" smtClean="0">
                <a:solidFill>
                  <a:srgbClr val="FF0000"/>
                </a:solidFill>
              </a:rPr>
              <a:t> firmy</a:t>
            </a:r>
          </a:p>
          <a:p>
            <a:pPr algn="just"/>
            <a:r>
              <a:rPr lang="cs-CZ" dirty="0" smtClean="0"/>
              <a:t>Náklady na jejich založení. (náklady na vypracování podnikatelského plánu, - s majetkovou účastní VO, kdy tato majetková účast odpovídá </a:t>
            </a:r>
            <a:r>
              <a:rPr lang="cs-CZ" dirty="0" err="1" smtClean="0"/>
              <a:t>know</a:t>
            </a:r>
            <a:r>
              <a:rPr lang="cs-CZ" dirty="0" smtClean="0"/>
              <a:t> </a:t>
            </a:r>
            <a:r>
              <a:rPr lang="cs-CZ" dirty="0" err="1" smtClean="0"/>
              <a:t>how</a:t>
            </a:r>
            <a:r>
              <a:rPr lang="cs-CZ" dirty="0" smtClean="0"/>
              <a:t>, které VO do firmy vkládá; spin </a:t>
            </a:r>
            <a:r>
              <a:rPr lang="cs-CZ" dirty="0" err="1" smtClean="0"/>
              <a:t>off</a:t>
            </a:r>
            <a:r>
              <a:rPr lang="cs-CZ" dirty="0" smtClean="0"/>
              <a:t> firma, která byla založena proto, aby využívala licence na </a:t>
            </a:r>
            <a:r>
              <a:rPr lang="cs-CZ" dirty="0" err="1" smtClean="0"/>
              <a:t>know</a:t>
            </a:r>
            <a:r>
              <a:rPr lang="cs-CZ" dirty="0" smtClean="0"/>
              <a:t> </a:t>
            </a:r>
            <a:r>
              <a:rPr lang="cs-CZ" dirty="0" err="1" smtClean="0"/>
              <a:t>how</a:t>
            </a:r>
            <a:r>
              <a:rPr lang="cs-CZ" dirty="0"/>
              <a:t> </a:t>
            </a:r>
            <a:r>
              <a:rPr lang="cs-CZ" dirty="0" smtClean="0"/>
              <a:t>patřící VO za dopovídající finanční částku vycházející z tržní hodnoty. Maximální podpora je stanovena na 100%.</a:t>
            </a:r>
            <a:endParaRPr lang="cs-CZ" dirty="0"/>
          </a:p>
          <a:p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218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 noChangeArrowheads="1"/>
          </p:cNvSpPr>
          <p:nvPr/>
        </p:nvSpPr>
        <p:spPr>
          <a:xfrm>
            <a:off x="4092001" y="947901"/>
            <a:ext cx="3858221" cy="998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altLang="cs-CZ" sz="2800" b="1" dirty="0" smtClean="0">
                <a:solidFill>
                  <a:srgbClr val="E00034"/>
                </a:solidFill>
                <a:latin typeface="Calibri" pitchFamily="32" charset="0"/>
              </a:rPr>
              <a:t>Všeobecná pravidla:</a:t>
            </a:r>
          </a:p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GB" altLang="cs-CZ" sz="2400" b="1" dirty="0">
              <a:solidFill>
                <a:srgbClr val="E00034"/>
              </a:solidFill>
              <a:latin typeface="Calibri" pitchFamily="32" charset="0"/>
            </a:endParaRPr>
          </a:p>
        </p:txBody>
      </p:sp>
      <p:sp>
        <p:nvSpPr>
          <p:cNvPr id="8" name="Zástupný symbol pro obsah 5"/>
          <p:cNvSpPr txBox="1">
            <a:spLocks/>
          </p:cNvSpPr>
          <p:nvPr/>
        </p:nvSpPr>
        <p:spPr>
          <a:xfrm>
            <a:off x="1775520" y="1837308"/>
            <a:ext cx="4968552" cy="289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defRPr/>
            </a:pPr>
            <a:endParaRPr lang="cs-CZ" altLang="cs-CZ" sz="800" dirty="0"/>
          </a:p>
        </p:txBody>
      </p:sp>
      <p:sp>
        <p:nvSpPr>
          <p:cNvPr id="2" name="Obdélník 1"/>
          <p:cNvSpPr/>
          <p:nvPr/>
        </p:nvSpPr>
        <p:spPr>
          <a:xfrm>
            <a:off x="1105593" y="1946543"/>
            <a:ext cx="9400455" cy="3580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ts val="16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kern="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Je povoleno čerpat rozpočet </a:t>
            </a:r>
            <a:r>
              <a:rPr lang="cs-CZ" b="1" kern="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maximálně do výše schválené Radou pro </a:t>
            </a:r>
            <a:r>
              <a:rPr lang="cs-CZ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komercializaci</a:t>
            </a:r>
            <a:r>
              <a:rPr lang="cs-CZ" kern="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(poskytovatelem dotace)</a:t>
            </a:r>
          </a:p>
          <a:p>
            <a:pPr lvl="0" algn="just">
              <a:lnSpc>
                <a:spcPts val="1600"/>
              </a:lnSpc>
              <a:spcAft>
                <a:spcPts val="0"/>
              </a:spcAft>
            </a:pPr>
            <a:endParaRPr lang="cs-CZ" b="1" kern="0" dirty="0" smtClean="0">
              <a:solidFill>
                <a:srgbClr val="000000"/>
              </a:solidFill>
              <a:effectLst/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6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Případné změny dílčích projektů projednává Rada pro komercializaci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potřeba vždy předem konzultovat s vedoucí Kanceláře transferu technologií příp. projektovou manažerkou.</a:t>
            </a:r>
          </a:p>
          <a:p>
            <a:pPr lvl="0" algn="just">
              <a:lnSpc>
                <a:spcPts val="1600"/>
              </a:lnSpc>
              <a:spcAft>
                <a:spcPts val="0"/>
              </a:spcAft>
            </a:pPr>
            <a:endParaRPr lang="cs-C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6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každém zasedání Rady pro komercializaci se vyhotovuje zápis, který splňuje vše dle Rozhodnutí o poskytnutí dotace.</a:t>
            </a:r>
          </a:p>
          <a:p>
            <a:pPr lvl="0" algn="just">
              <a:lnSpc>
                <a:spcPts val="1600"/>
              </a:lnSpc>
              <a:spcAft>
                <a:spcPts val="0"/>
              </a:spcAft>
            </a:pPr>
            <a:endParaRPr lang="cs-C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6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Případné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navýšení rozpočtu schvaluje na žádost hlavního řešitele dílčího projektu Rada pro komercializaci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Případná žádost o navýšení rozpočtu musí být řádně zdůvodněna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Finální rozhodnutí – poskytovatel dotace.</a:t>
            </a:r>
          </a:p>
          <a:p>
            <a:pPr lvl="0" algn="just">
              <a:lnSpc>
                <a:spcPts val="1600"/>
              </a:lnSpc>
              <a:spcAft>
                <a:spcPts val="0"/>
              </a:spcAft>
            </a:pPr>
            <a:endParaRPr lang="cs-CZ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6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Veškeré financování projektových aktivit se uskutečňuje prostřednictvím Kanceláře transferu technologií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(objednávky, faktury,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výběrové řízení – řešitel zasílá KTT na základě průzkumu trhu  min.3 poptávky, cestovné, konferenční poplatky atd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vše na základě spolupráce s řešitelem dílčího projektu).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4" y="161170"/>
            <a:ext cx="4610100" cy="814388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81994" y="628023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</p:spTree>
    <p:extLst>
      <p:ext uri="{BB962C8B-B14F-4D97-AF65-F5344CB8AC3E}">
        <p14:creationId xmlns:p14="http://schemas.microsoft.com/office/powerpoint/2010/main" val="162423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 noChangeArrowheads="1"/>
          </p:cNvSpPr>
          <p:nvPr/>
        </p:nvSpPr>
        <p:spPr>
          <a:xfrm>
            <a:off x="3876709" y="975674"/>
            <a:ext cx="3858221" cy="935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altLang="cs-CZ" sz="2800" b="1" dirty="0" smtClean="0">
                <a:solidFill>
                  <a:srgbClr val="E00034"/>
                </a:solidFill>
                <a:latin typeface="Calibri" pitchFamily="32" charset="0"/>
              </a:rPr>
              <a:t>Všeobecná pravidla: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GB" altLang="cs-CZ" sz="2800" b="1" dirty="0">
              <a:solidFill>
                <a:srgbClr val="E00034"/>
              </a:solidFill>
              <a:latin typeface="Calibri" pitchFamily="32" charset="0"/>
            </a:endParaRPr>
          </a:p>
        </p:txBody>
      </p:sp>
      <p:sp>
        <p:nvSpPr>
          <p:cNvPr id="8" name="Zástupný symbol pro obsah 5"/>
          <p:cNvSpPr txBox="1">
            <a:spLocks/>
          </p:cNvSpPr>
          <p:nvPr/>
        </p:nvSpPr>
        <p:spPr>
          <a:xfrm>
            <a:off x="1775520" y="1837308"/>
            <a:ext cx="4968552" cy="289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defRPr/>
            </a:pPr>
            <a:endParaRPr lang="cs-CZ" altLang="cs-CZ" sz="800" dirty="0"/>
          </a:p>
        </p:txBody>
      </p:sp>
      <p:sp>
        <p:nvSpPr>
          <p:cNvPr id="2" name="Obdélník 1"/>
          <p:cNvSpPr/>
          <p:nvPr/>
        </p:nvSpPr>
        <p:spPr>
          <a:xfrm>
            <a:off x="1105593" y="1946543"/>
            <a:ext cx="940045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cs-CZ" b="1" dirty="0" smtClean="0"/>
              <a:t>1x za 3 měsíce se předkládá průběžná zpráva o pokroku na dílčím projektu.</a:t>
            </a:r>
            <a:r>
              <a:rPr lang="cs-CZ" dirty="0" smtClean="0"/>
              <a:t> Ty jsou předkládány následně Radě pro komercializaci k vyjádření. </a:t>
            </a:r>
          </a:p>
          <a:p>
            <a:pPr lvl="0" algn="just"/>
            <a:endParaRPr lang="cs-CZ" dirty="0"/>
          </a:p>
          <a:p>
            <a:pPr lvl="0" algn="just"/>
            <a:r>
              <a:rPr lang="cs-CZ" b="1" dirty="0"/>
              <a:t>Jakýkoli náklad, který nesplňuje výše uvedené podmínky, není uznatelným nákladem dílčího projektu a bude z financování vyloučen</a:t>
            </a:r>
            <a:r>
              <a:rPr lang="cs-CZ" b="1" dirty="0" smtClean="0"/>
              <a:t>.</a:t>
            </a:r>
          </a:p>
          <a:p>
            <a:pPr lvl="0" algn="just"/>
            <a:endParaRPr lang="cs-CZ" dirty="0"/>
          </a:p>
          <a:p>
            <a:pPr lvl="0" algn="just"/>
            <a:r>
              <a:rPr lang="cs-CZ" b="1" dirty="0"/>
              <a:t>Pokud je projekt ukončen rozhodnutím Rady pro komercializaci příp. poskytovatelem TAČR, </a:t>
            </a:r>
            <a:r>
              <a:rPr lang="cs-CZ" b="1" u="sng" dirty="0"/>
              <a:t>ode dne jejího rozhodnutí není možné čerpat finance z </a:t>
            </a:r>
            <a:r>
              <a:rPr lang="cs-CZ" b="1" u="sng" dirty="0" smtClean="0"/>
              <a:t>rozpočtu.</a:t>
            </a:r>
          </a:p>
          <a:p>
            <a:pPr lvl="0" algn="just"/>
            <a:endParaRPr lang="cs-CZ" b="1" dirty="0"/>
          </a:p>
          <a:p>
            <a:pPr lvl="0" algn="just"/>
            <a:r>
              <a:rPr lang="cs-CZ" b="1" dirty="0" smtClean="0"/>
              <a:t>Dodržovat pravidla pro publicitu projektů podpořených z prostředků TAČR.(jctt.cz)</a:t>
            </a:r>
            <a:endParaRPr lang="cs-CZ" b="1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80" y="161170"/>
            <a:ext cx="4610100" cy="814388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85890" y="6270954"/>
            <a:ext cx="16896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</p:spTree>
    <p:extLst>
      <p:ext uri="{BB962C8B-B14F-4D97-AF65-F5344CB8AC3E}">
        <p14:creationId xmlns:p14="http://schemas.microsoft.com/office/powerpoint/2010/main" val="350002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 noChangeArrowheads="1"/>
          </p:cNvSpPr>
          <p:nvPr/>
        </p:nvSpPr>
        <p:spPr>
          <a:xfrm>
            <a:off x="4152961" y="229267"/>
            <a:ext cx="3858221" cy="935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altLang="cs-CZ" sz="2400" b="1" dirty="0" smtClean="0">
                <a:solidFill>
                  <a:srgbClr val="E00034"/>
                </a:solidFill>
                <a:latin typeface="Calibri" pitchFamily="32" charset="0"/>
              </a:rPr>
              <a:t>Povinnosti hlavního řešitele:</a:t>
            </a:r>
          </a:p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GB" altLang="cs-CZ" sz="2400" b="1" dirty="0">
              <a:solidFill>
                <a:srgbClr val="E00034"/>
              </a:solidFill>
              <a:latin typeface="Calibri" pitchFamily="32" charset="0"/>
            </a:endParaRPr>
          </a:p>
        </p:txBody>
      </p:sp>
      <p:sp>
        <p:nvSpPr>
          <p:cNvPr id="8" name="Zástupný symbol pro obsah 5"/>
          <p:cNvSpPr txBox="1">
            <a:spLocks/>
          </p:cNvSpPr>
          <p:nvPr/>
        </p:nvSpPr>
        <p:spPr>
          <a:xfrm>
            <a:off x="1775520" y="1837308"/>
            <a:ext cx="4968552" cy="289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defRPr/>
            </a:pPr>
            <a:endParaRPr lang="cs-CZ" altLang="cs-CZ" sz="800" dirty="0"/>
          </a:p>
        </p:txBody>
      </p:sp>
      <p:sp>
        <p:nvSpPr>
          <p:cNvPr id="2" name="Obdélník 1"/>
          <p:cNvSpPr/>
          <p:nvPr/>
        </p:nvSpPr>
        <p:spPr>
          <a:xfrm>
            <a:off x="1079467" y="728540"/>
            <a:ext cx="9400455" cy="60016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/>
            <a:r>
              <a:rPr lang="cs-CZ" dirty="0"/>
              <a:t>Každý řešitel dílčího projektu </a:t>
            </a:r>
            <a:r>
              <a:rPr lang="cs-CZ" b="1" dirty="0">
                <a:solidFill>
                  <a:srgbClr val="FF0000"/>
                </a:solidFill>
              </a:rPr>
              <a:t>je povinen </a:t>
            </a:r>
            <a:r>
              <a:rPr lang="cs-CZ" b="1" u="sng" dirty="0"/>
              <a:t>jedenkráte za </a:t>
            </a:r>
            <a:r>
              <a:rPr lang="cs-CZ" b="1" u="sng" dirty="0" smtClean="0"/>
              <a:t>čtvrtletí </a:t>
            </a:r>
            <a:r>
              <a:rPr lang="cs-CZ" b="1" dirty="0"/>
              <a:t>zpracovat a odevzdat na Kancelář transferu </a:t>
            </a:r>
            <a:r>
              <a:rPr lang="cs-CZ" b="1" dirty="0" smtClean="0"/>
              <a:t>technologií:</a:t>
            </a:r>
            <a:r>
              <a:rPr lang="cs-CZ" b="1" dirty="0"/>
              <a:t>	</a:t>
            </a:r>
            <a:endParaRPr lang="cs-CZ" b="1" dirty="0" smtClean="0"/>
          </a:p>
          <a:p>
            <a:pPr lvl="0" algn="just"/>
            <a:r>
              <a:rPr lang="cs-CZ" sz="2000" dirty="0" smtClean="0"/>
              <a:t> </a:t>
            </a:r>
            <a:r>
              <a:rPr lang="cs-CZ" sz="2000" b="1" dirty="0"/>
              <a:t>Průběžnou zprávu o řešení dílčího projektu </a:t>
            </a:r>
            <a:r>
              <a:rPr lang="cs-CZ" dirty="0"/>
              <a:t>(příloha č. 5, R_274_2014  Opatření rektora s nehmotnými statky na Jihočeské univerzitě v Českých Budějovicích) o pokroku řešeného dílčího projektu za dané období. </a:t>
            </a:r>
            <a:r>
              <a:rPr lang="cs-CZ" sz="2000" b="1" dirty="0"/>
              <a:t>Tato zpráva musí být odevzdána vždy nejpozději do </a:t>
            </a:r>
            <a:r>
              <a:rPr lang="cs-CZ" sz="2000" b="1" dirty="0" smtClean="0"/>
              <a:t>15.03.;15.06.;15.09. </a:t>
            </a:r>
            <a:r>
              <a:rPr lang="cs-CZ" sz="2000" b="1" dirty="0"/>
              <a:t>a dále do </a:t>
            </a:r>
            <a:r>
              <a:rPr lang="cs-CZ" sz="2000" b="1" dirty="0" smtClean="0"/>
              <a:t>15.12</a:t>
            </a:r>
            <a:r>
              <a:rPr lang="cs-CZ" sz="2000" b="1" dirty="0"/>
              <a:t>. příslušného roku</a:t>
            </a:r>
            <a:r>
              <a:rPr lang="cs-CZ" sz="2000" dirty="0" smtClean="0"/>
              <a:t>. </a:t>
            </a:r>
            <a:r>
              <a:rPr lang="cs-CZ" dirty="0" smtClean="0"/>
              <a:t>Tato zpráva je projednávána v Radě pro komercializaci. </a:t>
            </a:r>
          </a:p>
          <a:p>
            <a:pPr lvl="0" algn="just"/>
            <a:r>
              <a:rPr lang="cs-CZ" dirty="0" smtClean="0">
                <a:solidFill>
                  <a:srgbClr val="00B050"/>
                </a:solidFill>
              </a:rPr>
              <a:t>1x ročně KTT zpracovává kompletní průběžnou zprávu za veškeré dílčí projekty pro poskytovatele dotace.</a:t>
            </a:r>
            <a:endParaRPr lang="cs-CZ" dirty="0">
              <a:solidFill>
                <a:srgbClr val="00B050"/>
              </a:solidFill>
            </a:endParaRPr>
          </a:p>
          <a:p>
            <a:pPr lvl="0" algn="just"/>
            <a:endParaRPr lang="cs-CZ" dirty="0" smtClean="0"/>
          </a:p>
          <a:p>
            <a:pPr lvl="0" algn="just"/>
            <a:r>
              <a:rPr lang="cs-CZ" dirty="0" smtClean="0"/>
              <a:t>V</a:t>
            </a:r>
            <a:r>
              <a:rPr lang="cs-CZ" dirty="0"/>
              <a:t> případě potřeby Kanceláře transferu technologií  je hlavní řešitel povinen poskytnout potřebné informace o dílčích výsledcích vždy, když o to požádá ve lhůtě nejpozději do 7 kalendářních dní</a:t>
            </a:r>
            <a:r>
              <a:rPr lang="cs-CZ" dirty="0" smtClean="0"/>
              <a:t>.</a:t>
            </a:r>
          </a:p>
          <a:p>
            <a:pPr lvl="0" algn="just"/>
            <a:endParaRPr lang="cs-CZ" dirty="0"/>
          </a:p>
          <a:p>
            <a:pPr lvl="0" algn="just"/>
            <a:r>
              <a:rPr lang="cs-CZ" b="1" dirty="0"/>
              <a:t>Každý řešitel dílčího projektu je povinen po ukončení realizace dílčího projektu odevzdat na Kancelář transferu technologií Závěrečnou zprávu o řešení dílčího projektu </a:t>
            </a:r>
            <a:r>
              <a:rPr lang="cs-CZ" dirty="0"/>
              <a:t>(příloha č. 6,  R_274_2014 Opatření rektora s nehmotnými statky na Jihočeské univerzitě v Českých Budějovicích) o průběhu a výsledcích dílčího projektu. </a:t>
            </a:r>
            <a:r>
              <a:rPr lang="cs-CZ" b="1" dirty="0"/>
              <a:t>Tato zpráva musí být odevzdána nejpozději ve lhůtě 14 dní před ukončením dílčího </a:t>
            </a:r>
            <a:r>
              <a:rPr lang="cs-CZ" b="1" dirty="0" smtClean="0"/>
              <a:t>projektu vč. veškerých podkladů, které dokládají výsledky DP a indikátory.</a:t>
            </a:r>
          </a:p>
          <a:p>
            <a:pPr lvl="0" algn="just"/>
            <a:r>
              <a:rPr lang="cs-CZ" b="1" dirty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Rada či poskytovatel dotace může dílčí projekt , který dlouhodobě nesměřuje k dosažení závazných výstupů – předčasně ukončit.</a:t>
            </a: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3" y="116218"/>
            <a:ext cx="3237763" cy="57196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066" y="161170"/>
            <a:ext cx="732733" cy="73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0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25538" y="639633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sp>
        <p:nvSpPr>
          <p:cNvPr id="9" name="Obdélník 8"/>
          <p:cNvSpPr/>
          <p:nvPr/>
        </p:nvSpPr>
        <p:spPr>
          <a:xfrm>
            <a:off x="587277" y="602726"/>
            <a:ext cx="11184594" cy="566308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cs-CZ" sz="2800" b="1" dirty="0" smtClean="0"/>
          </a:p>
          <a:p>
            <a:pPr algn="ctr"/>
            <a:r>
              <a:rPr lang="cs-CZ" sz="2800" b="1" dirty="0" smtClean="0"/>
              <a:t>Povinnosti žadatele a Změny dílčích projektů: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Povinnosti žadatele: </a:t>
            </a:r>
          </a:p>
          <a:p>
            <a:r>
              <a:rPr lang="cs-CZ" sz="1600" dirty="0" smtClean="0"/>
              <a:t>Dodržet celkový rozpočet</a:t>
            </a:r>
          </a:p>
          <a:p>
            <a:r>
              <a:rPr lang="cs-CZ" sz="1600" dirty="0" smtClean="0"/>
              <a:t>Splnit deklarované </a:t>
            </a:r>
            <a:r>
              <a:rPr lang="cs-CZ" sz="1600" smtClean="0"/>
              <a:t>výstupy projektu</a:t>
            </a:r>
            <a:endParaRPr lang="cs-CZ" sz="2800" dirty="0" smtClean="0">
              <a:solidFill>
                <a:srgbClr val="FF0000"/>
              </a:solidFill>
            </a:endParaRPr>
          </a:p>
          <a:p>
            <a:pPr algn="just"/>
            <a:r>
              <a:rPr lang="cs-CZ" sz="2400" dirty="0" smtClean="0">
                <a:solidFill>
                  <a:srgbClr val="FF0000"/>
                </a:solidFill>
              </a:rPr>
              <a:t>Podstatné: </a:t>
            </a:r>
            <a:r>
              <a:rPr lang="cs-CZ" sz="1400" dirty="0" smtClean="0">
                <a:solidFill>
                  <a:srgbClr val="00B050"/>
                </a:solidFill>
              </a:rPr>
              <a:t>(žádost na KTT na email </a:t>
            </a:r>
            <a:r>
              <a:rPr lang="cs-CZ" sz="1400" dirty="0" smtClean="0">
                <a:solidFill>
                  <a:srgbClr val="00B050"/>
                </a:solidFill>
                <a:hlinkClick r:id="rId2"/>
              </a:rPr>
              <a:t>rstemberkova@jcu.cz</a:t>
            </a:r>
            <a:r>
              <a:rPr lang="cs-CZ" sz="1400" dirty="0" smtClean="0">
                <a:solidFill>
                  <a:srgbClr val="00B050"/>
                </a:solidFill>
              </a:rPr>
              <a:t> a </a:t>
            </a:r>
            <a:r>
              <a:rPr lang="cs-CZ" sz="1400" u="sng" dirty="0" smtClean="0">
                <a:solidFill>
                  <a:schemeClr val="accent5"/>
                </a:solidFill>
              </a:rPr>
              <a:t>ehronkova@jcu.cz</a:t>
            </a:r>
            <a:r>
              <a:rPr lang="cs-CZ" sz="1400" dirty="0" smtClean="0">
                <a:solidFill>
                  <a:srgbClr val="00B050"/>
                </a:solidFill>
              </a:rPr>
              <a:t> vč. řádného zdůvodnění)</a:t>
            </a:r>
          </a:p>
          <a:p>
            <a:pPr algn="just"/>
            <a:r>
              <a:rPr lang="cs-CZ" sz="1400" dirty="0" smtClean="0"/>
              <a:t>Případný přesun </a:t>
            </a:r>
            <a:r>
              <a:rPr lang="cs-CZ" sz="1400" dirty="0" err="1" smtClean="0"/>
              <a:t>fin</a:t>
            </a:r>
            <a:r>
              <a:rPr lang="cs-CZ" sz="1400" dirty="0" smtClean="0"/>
              <a:t>. prostředků mezi roky – odůvodnit v průběžné zprávě</a:t>
            </a:r>
          </a:p>
          <a:p>
            <a:pPr algn="just"/>
            <a:r>
              <a:rPr lang="cs-CZ" sz="1400" dirty="0" smtClean="0"/>
              <a:t>Změna osoby hlavního řešitele</a:t>
            </a:r>
          </a:p>
          <a:p>
            <a:pPr algn="just"/>
            <a:r>
              <a:rPr lang="cs-CZ" sz="1400" dirty="0" smtClean="0"/>
              <a:t>Přesuny </a:t>
            </a:r>
            <a:r>
              <a:rPr lang="cs-CZ" sz="1400" dirty="0" err="1" smtClean="0"/>
              <a:t>fin</a:t>
            </a:r>
            <a:r>
              <a:rPr lang="cs-CZ" sz="1400" dirty="0" smtClean="0"/>
              <a:t>. prostředků mezi kapitolami rozpočtu při </a:t>
            </a:r>
            <a:r>
              <a:rPr lang="cs-CZ" sz="1400" dirty="0"/>
              <a:t>hodnotě vyšší než 20 </a:t>
            </a:r>
            <a:r>
              <a:rPr lang="cs-CZ" sz="1400" dirty="0" smtClean="0"/>
              <a:t>% výše stanované poskytovatelem dotace – nutno podat Žádost o změnu</a:t>
            </a:r>
          </a:p>
          <a:p>
            <a:pPr algn="just"/>
            <a:r>
              <a:rPr lang="cs-CZ" sz="1400" dirty="0" smtClean="0"/>
              <a:t>Změna termínu dosažení závazných výstupů</a:t>
            </a:r>
          </a:p>
          <a:p>
            <a:pPr algn="just"/>
            <a:endParaRPr lang="cs-CZ" sz="1400" dirty="0" smtClean="0"/>
          </a:p>
          <a:p>
            <a:pPr algn="just"/>
            <a:r>
              <a:rPr lang="cs-CZ" sz="1400" dirty="0" smtClean="0"/>
              <a:t>Žádost směřovaná na KTT – dále rada pro komercializaci a poskytovatele dotace, provedení změny až po jejím schválení</a:t>
            </a:r>
            <a:endParaRPr lang="cs-CZ" sz="2800" dirty="0" smtClean="0"/>
          </a:p>
          <a:p>
            <a:pPr algn="just"/>
            <a:r>
              <a:rPr lang="cs-CZ" sz="2400" dirty="0" smtClean="0">
                <a:solidFill>
                  <a:srgbClr val="FF0000"/>
                </a:solidFill>
              </a:rPr>
              <a:t>Nepodstatné:</a:t>
            </a:r>
            <a:r>
              <a:rPr lang="cs-CZ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cs-CZ" sz="1400" dirty="0" smtClean="0">
                <a:solidFill>
                  <a:srgbClr val="00B050"/>
                </a:solidFill>
                <a:sym typeface="Wingdings" panose="05000000000000000000" pitchFamily="2" charset="2"/>
              </a:rPr>
              <a:t>(oznámení emailem: </a:t>
            </a:r>
            <a:r>
              <a:rPr lang="cs-CZ" sz="1400" dirty="0" smtClean="0">
                <a:solidFill>
                  <a:srgbClr val="00B050"/>
                </a:solidFill>
                <a:sym typeface="Wingdings" panose="05000000000000000000" pitchFamily="2" charset="2"/>
                <a:hlinkClick r:id="rId2"/>
              </a:rPr>
              <a:t>rstemberkova@jcu.cz</a:t>
            </a:r>
            <a:r>
              <a:rPr lang="cs-CZ" sz="1400" dirty="0" smtClean="0">
                <a:solidFill>
                  <a:srgbClr val="00B050"/>
                </a:solidFill>
                <a:sym typeface="Wingdings" panose="05000000000000000000" pitchFamily="2" charset="2"/>
              </a:rPr>
              <a:t> a </a:t>
            </a:r>
            <a:r>
              <a:rPr lang="cs-CZ" sz="1400" u="sng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ehronkova@jcu.cz</a:t>
            </a:r>
            <a:r>
              <a:rPr lang="cs-CZ" sz="1400" dirty="0" smtClean="0">
                <a:solidFill>
                  <a:srgbClr val="00B050"/>
                </a:solidFill>
                <a:sym typeface="Wingdings" panose="05000000000000000000" pitchFamily="2" charset="2"/>
              </a:rPr>
              <a:t>)</a:t>
            </a:r>
            <a:endParaRPr lang="cs-CZ" sz="1400" dirty="0" smtClean="0">
              <a:solidFill>
                <a:srgbClr val="00B050"/>
              </a:solidFill>
            </a:endParaRPr>
          </a:p>
          <a:p>
            <a:pPr algn="just"/>
            <a:r>
              <a:rPr lang="cs-CZ" sz="1400" dirty="0" smtClean="0"/>
              <a:t>Změny osoby řešitelského týmu vyjma osoby hlavního řešitele</a:t>
            </a:r>
          </a:p>
          <a:p>
            <a:pPr algn="just"/>
            <a:r>
              <a:rPr lang="cs-CZ" sz="1400" dirty="0"/>
              <a:t>Přesuny </a:t>
            </a:r>
            <a:r>
              <a:rPr lang="cs-CZ" sz="1400" dirty="0" err="1"/>
              <a:t>fin</a:t>
            </a:r>
            <a:r>
              <a:rPr lang="cs-CZ" sz="1400" dirty="0"/>
              <a:t>. prostředků mezi kapitolami rozpočtu při hodnotě </a:t>
            </a:r>
            <a:r>
              <a:rPr lang="cs-CZ" sz="1400" dirty="0" smtClean="0"/>
              <a:t>do 20 </a:t>
            </a:r>
            <a:r>
              <a:rPr lang="cs-CZ" sz="1400" dirty="0"/>
              <a:t>% výše stanované poskytovatelem dotace </a:t>
            </a:r>
            <a:r>
              <a:rPr lang="cs-CZ" sz="1400" b="1" dirty="0">
                <a:solidFill>
                  <a:srgbClr val="FF0000"/>
                </a:solidFill>
              </a:rPr>
              <a:t>– nahlásit na </a:t>
            </a:r>
            <a:r>
              <a:rPr lang="cs-CZ" sz="1400" b="1" dirty="0" smtClean="0">
                <a:solidFill>
                  <a:srgbClr val="FF0000"/>
                </a:solidFill>
              </a:rPr>
              <a:t>KTT </a:t>
            </a:r>
            <a:r>
              <a:rPr lang="cs-CZ" sz="1200" b="1" dirty="0" smtClean="0">
                <a:solidFill>
                  <a:srgbClr val="FF0000"/>
                </a:solidFill>
              </a:rPr>
              <a:t>(KTT zaznamenává do Průběžné zprávy)</a:t>
            </a:r>
            <a:endParaRPr lang="cs-CZ" sz="1200" b="1" dirty="0">
              <a:solidFill>
                <a:srgbClr val="FF0000"/>
              </a:solidFill>
            </a:endParaRPr>
          </a:p>
          <a:p>
            <a:pPr algn="just"/>
            <a:endParaRPr lang="cs-CZ" sz="1200" dirty="0"/>
          </a:p>
          <a:p>
            <a:pPr algn="just"/>
            <a:r>
              <a:rPr lang="cs-CZ" sz="1100" dirty="0"/>
              <a:t>Základem pro výpočet 20 % je výše konkrétní neinvestiční položky za daného účastníka za celou dobu řešení. Takže například výše osobních nákladů za daného účastníka za celou dobu řešení.  </a:t>
            </a:r>
          </a:p>
          <a:p>
            <a:pPr algn="just"/>
            <a:r>
              <a:rPr lang="cs-CZ" sz="1100" dirty="0"/>
              <a:t/>
            </a:r>
            <a:br>
              <a:rPr lang="cs-CZ" sz="1100" dirty="0"/>
            </a:br>
            <a:endParaRPr lang="cs-CZ" sz="28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38" y="161170"/>
            <a:ext cx="4610100" cy="814388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0424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35045" y="639633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sp>
        <p:nvSpPr>
          <p:cNvPr id="9" name="Obdélník 8"/>
          <p:cNvSpPr/>
          <p:nvPr/>
        </p:nvSpPr>
        <p:spPr>
          <a:xfrm>
            <a:off x="782906" y="433276"/>
            <a:ext cx="10765966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2800" b="1" dirty="0" smtClean="0">
              <a:solidFill>
                <a:srgbClr val="FF0000"/>
              </a:solidFill>
            </a:endParaRPr>
          </a:p>
          <a:p>
            <a:r>
              <a:rPr lang="cs-CZ" sz="2800" b="1" dirty="0" smtClean="0">
                <a:solidFill>
                  <a:srgbClr val="FF0000"/>
                </a:solidFill>
              </a:rPr>
              <a:t>                             </a:t>
            </a:r>
          </a:p>
          <a:p>
            <a:endParaRPr lang="cs-CZ" sz="2800" b="1" dirty="0">
              <a:solidFill>
                <a:srgbClr val="FF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FF0000"/>
                </a:solidFill>
              </a:rPr>
              <a:t>Přesun části rozpočtu do dalšího roku</a:t>
            </a:r>
          </a:p>
          <a:p>
            <a:endParaRPr lang="cs-CZ" sz="2000" b="1" dirty="0" smtClean="0"/>
          </a:p>
          <a:p>
            <a:endParaRPr lang="cs-CZ" sz="2000" b="1" dirty="0" smtClean="0"/>
          </a:p>
          <a:p>
            <a:pPr marL="342900" indent="-342900" algn="just" defTabSz="130046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cs-CZ" altLang="cs-CZ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 </a:t>
            </a:r>
            <a:r>
              <a:rPr lang="cs-CZ" altLang="cs-CZ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případě, že došlo k nějaké větší změně v projektu (např. plánovaná aktivita DP se z objektivních důvodů má přesunout do následujícího roku), </a:t>
            </a:r>
            <a:r>
              <a:rPr lang="cs-CZ" altLang="cs-CZ" sz="20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nejpozději s 3. průběžnou zprávou</a:t>
            </a:r>
            <a:r>
              <a:rPr lang="cs-CZ" altLang="cs-CZ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cs-CZ" altLang="cs-CZ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(září) </a:t>
            </a:r>
            <a:r>
              <a:rPr lang="cs-CZ" altLang="cs-CZ" sz="20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podat žádost o přesun</a:t>
            </a:r>
            <a:r>
              <a:rPr lang="cs-CZ" altLang="cs-CZ" sz="20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cs-CZ" altLang="cs-CZ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ke schválení </a:t>
            </a:r>
            <a:r>
              <a:rPr lang="cs-CZ" altLang="cs-CZ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Radě</a:t>
            </a:r>
          </a:p>
          <a:p>
            <a:pPr marL="342900" indent="-342900" algn="just" defTabSz="130046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cs-CZ" altLang="cs-CZ" sz="20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342900" indent="-342900" algn="just" defTabSz="130046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cs-CZ" altLang="cs-CZ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pokud nebude takováto žádost podána, </a:t>
            </a:r>
            <a:r>
              <a:rPr lang="cs-CZ" altLang="cs-CZ" sz="20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očekává se úplné vyčerpání rozpočtu DP do konce roku</a:t>
            </a:r>
            <a:r>
              <a:rPr lang="cs-CZ" altLang="cs-CZ" sz="2000" b="1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cs-CZ" altLang="cs-CZ" sz="2000" dirty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(nebude umožněn jiný přesun mezi lety</a:t>
            </a:r>
            <a:r>
              <a:rPr lang="cs-CZ" altLang="cs-CZ" sz="20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marL="342900" indent="-342900" algn="just" defTabSz="130046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cs-CZ" altLang="cs-CZ" sz="20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342900" indent="-342900" algn="just" defTabSz="130046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cs-CZ" altLang="cs-CZ" sz="2000" dirty="0">
                <a:solidFill>
                  <a:srgbClr val="00B05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pokud ve 4.Q dojde k výjimečné situaci, která neumožní dočerpání rozpočtu DP, budeme to řešit individuálně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38" y="161286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21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91900" y="1049517"/>
            <a:ext cx="4680520" cy="935038"/>
          </a:xfrm>
        </p:spPr>
        <p:txBody>
          <a:bodyPr>
            <a:norm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US" sz="2400" b="1" dirty="0" err="1">
                <a:solidFill>
                  <a:srgbClr val="FF0000"/>
                </a:solidFill>
              </a:rPr>
              <a:t>Definice</a:t>
            </a:r>
            <a:r>
              <a:rPr lang="en-US" sz="2400" b="1" dirty="0">
                <a:solidFill>
                  <a:srgbClr val="FF0000"/>
                </a:solidFill>
              </a:rPr>
              <a:t> Proof-of-Concept </a:t>
            </a:r>
            <a:r>
              <a:rPr lang="en-US" sz="2400" b="1" dirty="0" err="1">
                <a:solidFill>
                  <a:srgbClr val="FF0000"/>
                </a:solidFill>
              </a:rPr>
              <a:t>dle</a:t>
            </a:r>
            <a:r>
              <a:rPr lang="en-US" sz="2400" b="1" dirty="0">
                <a:solidFill>
                  <a:srgbClr val="FF0000"/>
                </a:solidFill>
              </a:rPr>
              <a:t> TA ČR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685576" y="2058515"/>
            <a:ext cx="8820472" cy="415046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419100" lvl="0" indent="-419100" algn="just">
              <a:lnSpc>
                <a:spcPct val="150000"/>
              </a:lnSpc>
              <a:spcAft>
                <a:spcPts val="600"/>
              </a:spcAft>
              <a:buClr>
                <a:srgbClr val="C82506"/>
              </a:buClr>
              <a:buSzPct val="200000"/>
              <a:buChar char="•"/>
              <a:defRPr sz="1800"/>
            </a:pPr>
            <a:r>
              <a:rPr lang="cs-CZ" sz="1600" b="1" dirty="0">
                <a:latin typeface="Arial"/>
                <a:ea typeface="Arial"/>
                <a:cs typeface="Arial"/>
                <a:sym typeface="Arial"/>
              </a:rPr>
              <a:t>„Proces ověřování využitelnosti nových výsledků výzkumu a vývoje pro jejich komerční uplatnění v aplikační sféře. </a:t>
            </a:r>
            <a:endParaRPr lang="cs-CZ" sz="1600" b="1" dirty="0" smtClean="0">
              <a:latin typeface="Arial"/>
              <a:ea typeface="Arial"/>
              <a:cs typeface="Arial"/>
              <a:sym typeface="Arial"/>
            </a:endParaRPr>
          </a:p>
          <a:p>
            <a:pPr marL="419100" lvl="0" indent="-419100" algn="just">
              <a:lnSpc>
                <a:spcPct val="150000"/>
              </a:lnSpc>
              <a:spcAft>
                <a:spcPts val="600"/>
              </a:spcAft>
              <a:buClr>
                <a:srgbClr val="C82506"/>
              </a:buClr>
              <a:buSzPct val="200000"/>
              <a:buChar char="•"/>
              <a:defRPr sz="1800"/>
            </a:pPr>
            <a:r>
              <a:rPr lang="cs-CZ" sz="1600" i="1" dirty="0" smtClean="0">
                <a:latin typeface="Arial"/>
                <a:ea typeface="Arial"/>
                <a:cs typeface="Arial"/>
                <a:sym typeface="Arial"/>
              </a:rPr>
              <a:t>Proces </a:t>
            </a:r>
            <a:r>
              <a:rPr lang="cs-CZ" sz="1600" i="1" u="sng" dirty="0">
                <a:latin typeface="Arial"/>
                <a:ea typeface="Arial"/>
                <a:cs typeface="Arial"/>
                <a:sym typeface="Arial"/>
              </a:rPr>
              <a:t>začíná identifikací prakticky využitelného výsledku výzkumu a vývoje a končí jeho komerčním ověřením </a:t>
            </a:r>
            <a:r>
              <a:rPr lang="cs-CZ" sz="1600" i="1" dirty="0">
                <a:latin typeface="Arial"/>
                <a:ea typeface="Arial"/>
                <a:cs typeface="Arial"/>
                <a:sym typeface="Arial"/>
              </a:rPr>
              <a:t>ve formě modelu (i počítačového), funkčního vzorku či prototypu, včetně jeho vlastností, vytvoření zkušební série a posouzení veškerých technologických, ekonomických, sociálních, zdravotních a dalších dopadů inovovaného produktu</a:t>
            </a:r>
            <a:r>
              <a:rPr lang="cs-CZ" sz="1600" i="1" dirty="0" smtClean="0">
                <a:latin typeface="Arial"/>
                <a:ea typeface="Arial"/>
                <a:cs typeface="Arial"/>
                <a:sym typeface="Arial"/>
              </a:rPr>
              <a:t>.“</a:t>
            </a:r>
          </a:p>
          <a:p>
            <a:pPr marL="419100" lvl="0" indent="-419100" algn="just">
              <a:lnSpc>
                <a:spcPct val="150000"/>
              </a:lnSpc>
              <a:spcAft>
                <a:spcPts val="600"/>
              </a:spcAft>
              <a:buClr>
                <a:srgbClr val="C82506"/>
              </a:buClr>
              <a:buSzPct val="200000"/>
              <a:buChar char="•"/>
              <a:defRPr sz="1800"/>
            </a:pPr>
            <a:endParaRPr lang="cs-CZ" sz="1600" i="1" dirty="0">
              <a:latin typeface="Arial"/>
              <a:ea typeface="Arial"/>
              <a:cs typeface="Arial"/>
              <a:sym typeface="Arial"/>
            </a:endParaRPr>
          </a:p>
          <a:p>
            <a:pPr marL="419100" lvl="0" indent="-419100" algn="just">
              <a:lnSpc>
                <a:spcPct val="150000"/>
              </a:lnSpc>
              <a:spcAft>
                <a:spcPts val="600"/>
              </a:spcAft>
              <a:buClr>
                <a:srgbClr val="C82506"/>
              </a:buClr>
              <a:buSzPct val="200000"/>
              <a:buChar char="•"/>
              <a:defRPr sz="1800"/>
            </a:pPr>
            <a:r>
              <a:rPr lang="cs-CZ" sz="1600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Pozn. Ideálně potenciální obchodní partnery vyhledávat již v průběhu ověřování (dle zkušeností předchozího projektu)</a:t>
            </a:r>
          </a:p>
          <a:p>
            <a:pPr marL="419100" lvl="0" indent="-419100" algn="just">
              <a:lnSpc>
                <a:spcPct val="150000"/>
              </a:lnSpc>
              <a:spcAft>
                <a:spcPts val="600"/>
              </a:spcAft>
              <a:buClr>
                <a:srgbClr val="C82506"/>
              </a:buClr>
              <a:buSzPct val="200000"/>
              <a:buChar char="•"/>
              <a:defRPr sz="1800"/>
            </a:pPr>
            <a:r>
              <a:rPr lang="cs-CZ" sz="1600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Součinnost s hlavními řešiteli/původci je klíčová.</a:t>
            </a:r>
            <a:endParaRPr lang="cs-CZ" sz="160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</p:txBody>
      </p:sp>
      <p:sp>
        <p:nvSpPr>
          <p:cNvPr id="9" name="TextovéPole 8"/>
          <p:cNvSpPr txBox="1"/>
          <p:nvPr/>
        </p:nvSpPr>
        <p:spPr>
          <a:xfrm>
            <a:off x="186498" y="637007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24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0836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0" y="631195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sp>
        <p:nvSpPr>
          <p:cNvPr id="9" name="Obdélník 8"/>
          <p:cNvSpPr/>
          <p:nvPr/>
        </p:nvSpPr>
        <p:spPr>
          <a:xfrm>
            <a:off x="2616373" y="1939259"/>
            <a:ext cx="7367723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800" b="1" dirty="0" smtClean="0"/>
              <a:t>Součinnost KTT při realizaci dílčích projektů:</a:t>
            </a:r>
          </a:p>
          <a:p>
            <a:endParaRPr lang="cs-CZ" sz="2800" b="1" dirty="0"/>
          </a:p>
          <a:p>
            <a:endParaRPr lang="cs-CZ" sz="1400" dirty="0" smtClean="0"/>
          </a:p>
          <a:p>
            <a:endParaRPr lang="cs-CZ" sz="1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Spolupráce při administraci dílčích projektů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Evidence a ochrana duševního vlastnictví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Smluvní vztahy v dílčích projektech vč. právní podpory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Podpora procesu komercializace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38" y="161286"/>
            <a:ext cx="4610100" cy="81438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0255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2931" y="1221353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2000" b="1" dirty="0"/>
          </a:p>
          <a:p>
            <a:pPr marL="0" indent="0" algn="ctr">
              <a:buNone/>
            </a:pPr>
            <a:endParaRPr lang="cs-CZ" sz="2000" b="1" dirty="0" smtClean="0"/>
          </a:p>
          <a:p>
            <a:pPr marL="0" indent="0" algn="ctr">
              <a:buNone/>
            </a:pPr>
            <a:endParaRPr lang="cs-CZ" sz="2000" b="1" dirty="0"/>
          </a:p>
          <a:p>
            <a:pPr marL="0" indent="0" algn="ctr">
              <a:buNone/>
            </a:pPr>
            <a:endParaRPr lang="cs-CZ" sz="2000" b="1" dirty="0"/>
          </a:p>
          <a:p>
            <a:pPr marL="0" indent="0" algn="ctr">
              <a:buNone/>
            </a:pPr>
            <a:endParaRPr lang="cs-CZ" sz="2000" b="1" dirty="0"/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b="1" dirty="0" smtClean="0"/>
              <a:t>Děkuji Vám za pozornost.</a:t>
            </a:r>
            <a:endParaRPr lang="cs-CZ" b="1" dirty="0"/>
          </a:p>
          <a:p>
            <a:pPr marL="0" indent="0" algn="ctr">
              <a:buNone/>
            </a:pPr>
            <a:endParaRPr lang="cs-CZ" sz="2000" b="1" dirty="0"/>
          </a:p>
          <a:p>
            <a:pPr marL="0" indent="0" algn="ctr">
              <a:buNone/>
            </a:pPr>
            <a:r>
              <a:rPr lang="cs-CZ" sz="2000" dirty="0"/>
              <a:t>RNDr</a:t>
            </a:r>
            <a:r>
              <a:rPr lang="cs-CZ" sz="2000" dirty="0" smtClean="0"/>
              <a:t>. et Mgr.  </a:t>
            </a:r>
            <a:r>
              <a:rPr lang="cs-CZ" sz="2000" dirty="0"/>
              <a:t>Růžena </a:t>
            </a:r>
            <a:r>
              <a:rPr lang="cs-CZ" sz="2000" dirty="0" smtClean="0"/>
              <a:t>Štemberková, Ph.D. – </a:t>
            </a:r>
            <a:r>
              <a:rPr lang="cs-CZ" sz="2000" dirty="0" smtClean="0">
                <a:solidFill>
                  <a:srgbClr val="FF0000"/>
                </a:solidFill>
              </a:rPr>
              <a:t>Tel: 702 027 182</a:t>
            </a:r>
            <a:endParaRPr lang="cs-CZ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2000" dirty="0">
                <a:solidFill>
                  <a:srgbClr val="FF0000"/>
                </a:solidFill>
              </a:rPr>
              <a:t>rstemberkova@jcu.cz</a:t>
            </a:r>
          </a:p>
          <a:p>
            <a:pPr marL="0" indent="0">
              <a:buNone/>
            </a:pPr>
            <a:endParaRPr lang="cs-CZ" sz="1800" b="1" dirty="0"/>
          </a:p>
        </p:txBody>
      </p:sp>
      <p:grpSp>
        <p:nvGrpSpPr>
          <p:cNvPr id="4" name="Skupina 3"/>
          <p:cNvGrpSpPr/>
          <p:nvPr/>
        </p:nvGrpSpPr>
        <p:grpSpPr>
          <a:xfrm>
            <a:off x="90723" y="165140"/>
            <a:ext cx="4679748" cy="6692860"/>
            <a:chOff x="-1451098" y="381164"/>
            <a:chExt cx="4679748" cy="6692860"/>
          </a:xfrm>
        </p:grpSpPr>
        <p:sp>
          <p:nvSpPr>
            <p:cNvPr id="6" name="TextovéPole 5"/>
            <p:cNvSpPr txBox="1"/>
            <p:nvPr/>
          </p:nvSpPr>
          <p:spPr>
            <a:xfrm>
              <a:off x="-1451098" y="6612359"/>
              <a:ext cx="18722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>
                  <a:solidFill>
                    <a:srgbClr val="E00034"/>
                  </a:solidFill>
                </a:rPr>
                <a:t>www.</a:t>
              </a:r>
              <a:r>
                <a:rPr lang="cs-CZ" sz="2400" b="1" dirty="0"/>
                <a:t>j</a:t>
              </a:r>
              <a:r>
                <a:rPr lang="cs-CZ" sz="2400" b="1" dirty="0">
                  <a:solidFill>
                    <a:srgbClr val="E00034"/>
                  </a:solidFill>
                </a:rPr>
                <a:t>ctt.cz</a:t>
              </a:r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381450" y="381164"/>
              <a:ext cx="4610100" cy="814388"/>
            </a:xfrm>
            <a:prstGeom prst="rect">
              <a:avLst/>
            </a:prstGeom>
          </p:spPr>
        </p:pic>
      </p:grp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376" y="2057620"/>
            <a:ext cx="4458710" cy="896892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505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685576" y="1261681"/>
            <a:ext cx="8495449" cy="9350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cs-CZ" altLang="cs-CZ" sz="2400" b="1" dirty="0" smtClean="0">
                <a:latin typeface="Calibri" pitchFamily="32" charset="0"/>
              </a:rPr>
              <a:t>Projekt </a:t>
            </a:r>
            <a:r>
              <a:rPr lang="cs-CZ" sz="2400" b="1" dirty="0"/>
              <a:t>Rozvoj </a:t>
            </a:r>
            <a:r>
              <a:rPr lang="cs-CZ" sz="2400" b="1" dirty="0" err="1"/>
              <a:t>proof</a:t>
            </a:r>
            <a:r>
              <a:rPr lang="cs-CZ" sz="2400" b="1" dirty="0"/>
              <a:t> </a:t>
            </a:r>
            <a:r>
              <a:rPr lang="cs-CZ" sz="2400" b="1" dirty="0" err="1"/>
              <a:t>of</a:t>
            </a:r>
            <a:r>
              <a:rPr lang="cs-CZ" sz="2400" b="1" dirty="0"/>
              <a:t> </a:t>
            </a:r>
            <a:r>
              <a:rPr lang="cs-CZ" sz="2400" b="1" dirty="0" err="1" smtClean="0"/>
              <a:t>concept</a:t>
            </a:r>
            <a:r>
              <a:rPr lang="cs-CZ" sz="2400" b="1" dirty="0" smtClean="0"/>
              <a:t> aktivit </a:t>
            </a:r>
            <a:r>
              <a:rPr lang="cs-CZ" sz="2400" b="1" dirty="0"/>
              <a:t>na Jihočeské univerzitě</a:t>
            </a:r>
            <a:br>
              <a:rPr lang="cs-CZ" sz="2400" b="1" dirty="0"/>
            </a:br>
            <a:r>
              <a:rPr lang="cs-CZ" sz="2400" b="1" dirty="0"/>
              <a:t/>
            </a:r>
            <a:br>
              <a:rPr lang="cs-CZ" sz="2400" b="1" dirty="0"/>
            </a:br>
            <a:endParaRPr lang="en-GB" altLang="cs-CZ" sz="2400" b="1" dirty="0">
              <a:latin typeface="Calibri" pitchFamily="32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685576" y="2058515"/>
            <a:ext cx="9404790" cy="40026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just"/>
            <a:r>
              <a:rPr lang="cs-CZ" dirty="0" smtClean="0"/>
              <a:t>Podán: červen 2019, oznámení o výsledku: září 2019</a:t>
            </a:r>
          </a:p>
          <a:p>
            <a:pPr algn="just"/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Na základě zkušeností z předchozího hodnocení podané žádosti za JU jsme vycházeli pro projektovou žádost ze všech doporučení hodnotitelů a konzultace při přípravě na TAČR.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Z toho důvodu podán projekt v celkové výši 14 840 000 CZK, předpokládaný počet dílčích projektů- cca 12-13.</a:t>
            </a:r>
          </a:p>
          <a:p>
            <a:pPr algn="just"/>
            <a:endParaRPr lang="cs-CZ" sz="1400" b="1" dirty="0"/>
          </a:p>
          <a:p>
            <a:pPr algn="just"/>
            <a:r>
              <a:rPr lang="cs-CZ" sz="1400" b="1" dirty="0" smtClean="0">
                <a:solidFill>
                  <a:srgbClr val="0070C0"/>
                </a:solidFill>
              </a:rPr>
              <a:t>Rekapitulace sehnaných finančních prostředků prostřednictvím kanceláře KTT na aktivity </a:t>
            </a:r>
            <a:r>
              <a:rPr lang="cs-CZ" sz="1400" b="1" dirty="0" err="1" smtClean="0">
                <a:solidFill>
                  <a:srgbClr val="0070C0"/>
                </a:solidFill>
              </a:rPr>
              <a:t>PoC</a:t>
            </a:r>
            <a:r>
              <a:rPr lang="cs-CZ" sz="1400" dirty="0"/>
              <a:t>:</a:t>
            </a:r>
            <a:endParaRPr lang="cs-CZ" sz="1400" dirty="0" smtClean="0"/>
          </a:p>
          <a:p>
            <a:pPr algn="just"/>
            <a:r>
              <a:rPr lang="cs-CZ" sz="1400" dirty="0" smtClean="0">
                <a:solidFill>
                  <a:srgbClr val="0070C0"/>
                </a:solidFill>
              </a:rPr>
              <a:t>v letech 2013-2015 v rámci realizace projektu OP </a:t>
            </a:r>
            <a:r>
              <a:rPr lang="cs-CZ" sz="1400" dirty="0" err="1" smtClean="0">
                <a:solidFill>
                  <a:srgbClr val="0070C0"/>
                </a:solidFill>
              </a:rPr>
              <a:t>VaVpI</a:t>
            </a:r>
            <a:r>
              <a:rPr lang="cs-CZ" sz="1400" dirty="0" smtClean="0">
                <a:solidFill>
                  <a:srgbClr val="0070C0"/>
                </a:solidFill>
              </a:rPr>
              <a:t> bylo na aktivity </a:t>
            </a:r>
            <a:r>
              <a:rPr lang="cs-CZ" sz="1400" dirty="0" err="1" smtClean="0">
                <a:solidFill>
                  <a:srgbClr val="0070C0"/>
                </a:solidFill>
              </a:rPr>
              <a:t>PoC</a:t>
            </a:r>
            <a:r>
              <a:rPr lang="cs-CZ" sz="1400" dirty="0" smtClean="0">
                <a:solidFill>
                  <a:srgbClr val="0070C0"/>
                </a:solidFill>
              </a:rPr>
              <a:t> vynaloženo cca 3Mil Kč – 9 dílčích projektů.</a:t>
            </a:r>
          </a:p>
          <a:p>
            <a:pPr algn="just"/>
            <a:r>
              <a:rPr lang="cs-CZ" sz="1400" dirty="0" smtClean="0">
                <a:solidFill>
                  <a:srgbClr val="0070C0"/>
                </a:solidFill>
              </a:rPr>
              <a:t>V letech 2018-2019 v rámci realizace projektu </a:t>
            </a:r>
            <a:r>
              <a:rPr lang="cs-CZ" sz="1400" dirty="0" err="1" smtClean="0">
                <a:solidFill>
                  <a:srgbClr val="0070C0"/>
                </a:solidFill>
              </a:rPr>
              <a:t>Interreg</a:t>
            </a:r>
            <a:r>
              <a:rPr lang="cs-CZ" sz="1400" dirty="0" smtClean="0">
                <a:solidFill>
                  <a:srgbClr val="0070C0"/>
                </a:solidFill>
              </a:rPr>
              <a:t> bylo na aktivity </a:t>
            </a:r>
            <a:r>
              <a:rPr lang="cs-CZ" sz="1400" dirty="0" err="1" smtClean="0">
                <a:solidFill>
                  <a:srgbClr val="0070C0"/>
                </a:solidFill>
              </a:rPr>
              <a:t>PoC</a:t>
            </a:r>
            <a:r>
              <a:rPr lang="cs-CZ" sz="1400" dirty="0" smtClean="0">
                <a:solidFill>
                  <a:srgbClr val="0070C0"/>
                </a:solidFill>
              </a:rPr>
              <a:t> vynaloženo cca 18 000EUR.</a:t>
            </a:r>
          </a:p>
          <a:p>
            <a:pPr algn="just"/>
            <a:r>
              <a:rPr lang="cs-CZ" sz="1400" dirty="0" smtClean="0">
                <a:solidFill>
                  <a:srgbClr val="0070C0"/>
                </a:solidFill>
              </a:rPr>
              <a:t>V letech 2016-2019 v rámci realizace projektu TACR GAMA bylo na aktivity </a:t>
            </a:r>
            <a:r>
              <a:rPr lang="cs-CZ" sz="1400" dirty="0" err="1" smtClean="0">
                <a:solidFill>
                  <a:srgbClr val="0070C0"/>
                </a:solidFill>
              </a:rPr>
              <a:t>PoC</a:t>
            </a:r>
            <a:r>
              <a:rPr lang="cs-CZ" sz="1400" dirty="0" smtClean="0">
                <a:solidFill>
                  <a:srgbClr val="0070C0"/>
                </a:solidFill>
              </a:rPr>
              <a:t> vynaloženo cca 11Mil Kč</a:t>
            </a:r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</p:txBody>
      </p:sp>
      <p:sp>
        <p:nvSpPr>
          <p:cNvPr id="9" name="TextovéPole 8"/>
          <p:cNvSpPr txBox="1"/>
          <p:nvPr/>
        </p:nvSpPr>
        <p:spPr>
          <a:xfrm>
            <a:off x="160372" y="639633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72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8981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1200" y="1196753"/>
            <a:ext cx="8229600" cy="4929411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cs-CZ" b="1" dirty="0" smtClean="0"/>
              <a:t>Závazné parametry řešení</a:t>
            </a:r>
          </a:p>
          <a:p>
            <a:pPr marL="0" indent="0" algn="ctr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1800" b="1" u="sng" dirty="0" smtClean="0"/>
              <a:t>Doba řešení projektu: </a:t>
            </a:r>
            <a:r>
              <a:rPr lang="cs-CZ" sz="1800" dirty="0" smtClean="0"/>
              <a:t>01/2020 </a:t>
            </a:r>
            <a:r>
              <a:rPr lang="cs-CZ" sz="1800" dirty="0"/>
              <a:t>– </a:t>
            </a:r>
            <a:r>
              <a:rPr lang="cs-CZ" sz="1800" dirty="0" smtClean="0"/>
              <a:t>12/2022</a:t>
            </a:r>
          </a:p>
          <a:p>
            <a:pPr marL="0" indent="0">
              <a:buNone/>
            </a:pPr>
            <a:r>
              <a:rPr lang="cs-CZ" sz="1800" b="1" u="sng" dirty="0" smtClean="0"/>
              <a:t>Doba udržitelnosti: 3 </a:t>
            </a:r>
            <a:r>
              <a:rPr lang="cs-CZ" sz="1800" dirty="0" smtClean="0"/>
              <a:t>roky od ukončení projektu (2022-2025)</a:t>
            </a:r>
          </a:p>
          <a:p>
            <a:pPr marL="0" indent="0">
              <a:buNone/>
            </a:pPr>
            <a:endParaRPr lang="cs-CZ" sz="1800" dirty="0" smtClean="0"/>
          </a:p>
          <a:p>
            <a:pPr marL="0" indent="0" algn="ctr">
              <a:buNone/>
            </a:pPr>
            <a:endParaRPr lang="cs-CZ" sz="1800" dirty="0">
              <a:solidFill>
                <a:srgbClr val="FF0000"/>
              </a:solidFill>
            </a:endParaRPr>
          </a:p>
          <a:p>
            <a:r>
              <a:rPr lang="cs-CZ" sz="1600" u="sng" dirty="0" smtClean="0"/>
              <a:t>Není určeno </a:t>
            </a:r>
            <a:r>
              <a:rPr lang="cs-CZ" sz="1600" u="sng" dirty="0"/>
              <a:t>na základní </a:t>
            </a:r>
            <a:r>
              <a:rPr lang="cs-CZ" sz="1600" u="sng" dirty="0" smtClean="0"/>
              <a:t>výzkum</a:t>
            </a:r>
            <a:endParaRPr lang="cs-CZ" sz="1600" u="sng" dirty="0"/>
          </a:p>
          <a:p>
            <a:r>
              <a:rPr lang="pl-PL" sz="1600" u="sng" dirty="0" smtClean="0"/>
              <a:t>Nutno splnit indikátory dílčích projektů, </a:t>
            </a:r>
          </a:p>
          <a:p>
            <a:r>
              <a:rPr lang="pl-PL" sz="1600" u="sng" dirty="0" smtClean="0"/>
              <a:t>Dodržet vymezenou dobu řešení DP</a:t>
            </a:r>
          </a:p>
          <a:p>
            <a:r>
              <a:rPr lang="pl-PL" sz="1600" u="sng" dirty="0" smtClean="0"/>
              <a:t>Nepřekročit schválený rozpočet DP</a:t>
            </a:r>
          </a:p>
          <a:p>
            <a:r>
              <a:rPr lang="pl-PL" sz="1600" u="sng" dirty="0" smtClean="0"/>
              <a:t>Jedná se o 100% dotaci</a:t>
            </a:r>
          </a:p>
          <a:p>
            <a:pPr marL="0" indent="0">
              <a:buNone/>
            </a:pPr>
            <a:endParaRPr lang="pl-PL" sz="1600" u="sng" dirty="0"/>
          </a:p>
          <a:p>
            <a:pPr marL="0" indent="0" algn="ctr">
              <a:buNone/>
            </a:pPr>
            <a:endParaRPr lang="cs-CZ" b="1" dirty="0" smtClean="0"/>
          </a:p>
          <a:p>
            <a:pPr marL="0" indent="0" algn="ctr">
              <a:buNone/>
            </a:pPr>
            <a:endParaRPr lang="cs-CZ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142955" y="626112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55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41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4583" y="1196753"/>
            <a:ext cx="10502537" cy="4655407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cs-CZ" sz="3300" b="1" dirty="0" smtClean="0"/>
              <a:t>Výsledky projektů:</a:t>
            </a:r>
          </a:p>
          <a:p>
            <a:pPr marL="0" indent="0" algn="just">
              <a:buNone/>
            </a:pPr>
            <a:r>
              <a:rPr lang="cs-CZ" sz="2400" b="1" dirty="0"/>
              <a:t>d</a:t>
            </a:r>
            <a:r>
              <a:rPr lang="cs-CZ" sz="2400" b="1" dirty="0" smtClean="0"/>
              <a:t>le § 2 odst. 2 </a:t>
            </a:r>
            <a:r>
              <a:rPr lang="cs-CZ" sz="2400" b="1" dirty="0" err="1" smtClean="0"/>
              <a:t>písm</a:t>
            </a:r>
            <a:r>
              <a:rPr lang="cs-CZ" sz="2400" b="1" dirty="0" smtClean="0"/>
              <a:t> i) ZPVV (zákon č. 130/2002 Sb. ve znění pozdějších předpisů</a:t>
            </a:r>
          </a:p>
          <a:p>
            <a:pPr marL="514350" indent="-514350" algn="just">
              <a:buAutoNum type="romanLcParenR"/>
            </a:pPr>
            <a:r>
              <a:rPr lang="cs-CZ" sz="2400" dirty="0" smtClean="0"/>
              <a:t>výsledkem </a:t>
            </a:r>
            <a:r>
              <a:rPr lang="cs-CZ" sz="2400" dirty="0"/>
              <a:t>výzkumu, vývoje a inovací jsou </a:t>
            </a:r>
            <a:endParaRPr lang="cs-CZ" sz="2400" dirty="0" smtClean="0"/>
          </a:p>
          <a:p>
            <a:pPr marL="0" indent="0" algn="just">
              <a:buNone/>
            </a:pPr>
            <a:endParaRPr lang="cs-CZ" sz="2400" dirty="0"/>
          </a:p>
          <a:p>
            <a:pPr algn="just"/>
            <a:r>
              <a:rPr lang="cs-CZ" sz="2400" dirty="0" smtClean="0"/>
              <a:t> </a:t>
            </a:r>
            <a:r>
              <a:rPr lang="cs-CZ" sz="2400" dirty="0"/>
              <a:t>v základním výzkumu nové vědomosti o základních principech jevů, procesů nebo pozorovatelných skutečností, které jsou publikovány podle zvyklostí v daném vědním oboru, </a:t>
            </a:r>
          </a:p>
          <a:p>
            <a:pPr algn="just"/>
            <a:r>
              <a:rPr lang="cs-CZ" sz="2400" dirty="0" smtClean="0"/>
              <a:t> </a:t>
            </a:r>
            <a:r>
              <a:rPr lang="cs-CZ" sz="2400" b="1" dirty="0"/>
              <a:t>v aplikovaném výzkumu nové poznatky a dovednosti pro vývoj výrobků, postupů nebo služeb, poznatky a dovednosti uplatněné jako výsledky, které jsou chráněny podle zákonů upravujících ochranu výsledků autorské, vynálezecké nebo obdobné </a:t>
            </a:r>
            <a:r>
              <a:rPr lang="cs-CZ" sz="2400" b="1" dirty="0" smtClean="0"/>
              <a:t>činnosti </a:t>
            </a:r>
            <a:r>
              <a:rPr lang="cs-CZ" sz="2400" b="1" dirty="0"/>
              <a:t>nebo využívané odbornou veřejností či jinými uživateli, nebo poznatky a dovednosti pro potřeby poskytovatele, využité v jeho činnosti, pokud vznikly při plnění veřejné zakázky nebo ve vývoji návrhy nových nebo podstatně zdokonalených výrobků, postupů nebo služeb, </a:t>
            </a:r>
          </a:p>
          <a:p>
            <a:pPr algn="just"/>
            <a:r>
              <a:rPr lang="cs-CZ" sz="2400" dirty="0"/>
              <a:t>3. v inovacích nové nebo podstatně zdokonalené výrobky, postupy nebo služby, zavedené do </a:t>
            </a:r>
            <a:r>
              <a:rPr lang="cs-CZ" sz="2400" dirty="0" smtClean="0"/>
              <a:t>praxe</a:t>
            </a:r>
            <a:endParaRPr lang="cs-CZ" sz="2400" dirty="0"/>
          </a:p>
          <a:p>
            <a:pPr marL="0" indent="0">
              <a:buNone/>
            </a:pPr>
            <a:endParaRPr lang="pl-PL" sz="1600" u="sng" dirty="0"/>
          </a:p>
          <a:p>
            <a:pPr marL="0" indent="0" algn="ctr">
              <a:buNone/>
            </a:pPr>
            <a:endParaRPr lang="cs-CZ" b="1" dirty="0" smtClean="0"/>
          </a:p>
          <a:p>
            <a:pPr marL="0" indent="0" algn="ctr">
              <a:buNone/>
            </a:pPr>
            <a:endParaRPr lang="cs-CZ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186498" y="6339363"/>
            <a:ext cx="1872208" cy="505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8" y="156537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874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29640" y="185764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142954" y="639633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sp>
        <p:nvSpPr>
          <p:cNvPr id="8" name="Obdélník 7"/>
          <p:cNvSpPr/>
          <p:nvPr/>
        </p:nvSpPr>
        <p:spPr>
          <a:xfrm>
            <a:off x="507076" y="1004396"/>
            <a:ext cx="11313622" cy="5014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Výsledky a výstupy projektu: </a:t>
            </a:r>
            <a:endParaRPr lang="cs-CZ" sz="2800" b="1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cs-CZ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musí vzniknout bezprostředně při řešení daného dílčího projektu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cs-CZ" sz="1600" b="1" dirty="0" smtClean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3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* P - Patent</a:t>
            </a: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;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(novost, </a:t>
            </a:r>
            <a:r>
              <a:rPr lang="cs-CZ" sz="1200" dirty="0" err="1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prům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. využitelnost, výsledek vynálezecké činnosti, patent musí být udělen k datu ukončení projektu)</a:t>
            </a:r>
            <a:endParaRPr lang="cs-CZ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3</a:t>
            </a: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* Z - Poloprovoz, ověřená technologie</a:t>
            </a: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;</a:t>
            </a:r>
          </a:p>
          <a:p>
            <a:pPr algn="just"/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2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POLOPROVOZ: </a:t>
            </a:r>
            <a:r>
              <a:rPr lang="cs-CZ" sz="1200" dirty="0" smtClean="0"/>
              <a:t>Výsledek </a:t>
            </a:r>
            <a:r>
              <a:rPr lang="cs-CZ" sz="1200" dirty="0"/>
              <a:t>„Poloprovoz“ ověřil původní výsledky výzkumu a vývoje, které byly uskutečněny autorem nebo týmem, jehož byl autor členem. </a:t>
            </a:r>
            <a:r>
              <a:rPr lang="cs-CZ" sz="1200" b="1" dirty="0"/>
              <a:t>Jedná se o ověření funkčnosti laboratorních postupů ve větších měřítcích, tj. v zkušebních či ověřovacích provozech, které slouží pro ověření vlastností, činností, poruchovosti a dalších sledovaných parametrů pro uvedení nového systému do provozu k maximálnímu nebo plánovanému výkonu</a:t>
            </a:r>
            <a:r>
              <a:rPr lang="cs-CZ" sz="1200" dirty="0"/>
              <a:t>. Poloprovoz musí být doprovázen alespoň návrhem nebo konstrukcí zařízení, které umožní zamýšlenou produkci ve větším množství (hromadná či sériová výroba</a:t>
            </a:r>
            <a:r>
              <a:rPr lang="cs-CZ" sz="1200" b="1" dirty="0"/>
              <a:t>). Podmínkou je novost a unikátnost návrhu – celého výrobního postupu (technologie) včetně strojního vybavení, doložitelnou celou technickou dokumentací výsledku. </a:t>
            </a:r>
          </a:p>
          <a:p>
            <a:pPr algn="just"/>
            <a:r>
              <a:rPr lang="cs-CZ" sz="1400" dirty="0" smtClean="0"/>
              <a:t>	</a:t>
            </a:r>
            <a:r>
              <a:rPr lang="cs-CZ" sz="1050" dirty="0" smtClean="0">
                <a:solidFill>
                  <a:srgbClr val="FF0000"/>
                </a:solidFill>
              </a:rPr>
              <a:t>POLOPROVOZEM</a:t>
            </a:r>
            <a:r>
              <a:rPr lang="cs-CZ" sz="1100" dirty="0" smtClean="0">
                <a:solidFill>
                  <a:srgbClr val="FF0000"/>
                </a:solidFill>
              </a:rPr>
              <a:t> </a:t>
            </a:r>
            <a:r>
              <a:rPr lang="cs-CZ" sz="1050" dirty="0" smtClean="0">
                <a:solidFill>
                  <a:srgbClr val="FF0000"/>
                </a:solidFill>
              </a:rPr>
              <a:t>není</a:t>
            </a:r>
            <a:r>
              <a:rPr lang="cs-CZ" sz="1050" dirty="0">
                <a:solidFill>
                  <a:srgbClr val="FF0000"/>
                </a:solidFill>
              </a:rPr>
              <a:t>: </a:t>
            </a:r>
          </a:p>
          <a:p>
            <a:pPr algn="just"/>
            <a:r>
              <a:rPr lang="cs-CZ" sz="1200" dirty="0"/>
              <a:t>- stávající nebo již funkční provoz, u kterého dochází k obměně, rozšíření nebo vylepšení (inovaci) pouze dílčích technologických nebo systémových prvků, včetně prvků ovládacích nebo řídících</a:t>
            </a:r>
            <a:r>
              <a:rPr lang="cs-CZ" dirty="0"/>
              <a:t>. 	</a:t>
            </a:r>
          </a:p>
          <a:p>
            <a:pPr algn="just">
              <a:lnSpc>
                <a:spcPct val="107000"/>
              </a:lnSpc>
            </a:pPr>
            <a:r>
              <a:rPr lang="cs-CZ" sz="1200" b="1" dirty="0" smtClean="0">
                <a:solidFill>
                  <a:srgbClr val="FF0000"/>
                </a:solidFill>
              </a:rPr>
              <a:t>	OVĚŘENÁ TECHNOLOGIE </a:t>
            </a:r>
            <a:r>
              <a:rPr lang="cs-CZ" sz="1200" dirty="0" smtClean="0"/>
              <a:t>realizoval </a:t>
            </a:r>
            <a:r>
              <a:rPr lang="cs-CZ" sz="1200" dirty="0"/>
              <a:t>původní výsledky výzkumu, vývoje a inovací, které byly uskutečněny autorem nebo týmem, jehož byl autor členem. </a:t>
            </a:r>
            <a:r>
              <a:rPr lang="cs-CZ" sz="1200" b="1" dirty="0"/>
              <a:t>Jedná se o obdobu poloprovozu s tím rozdílem, že novost je aplikována u výrobního postupu (technologie)</a:t>
            </a:r>
            <a:r>
              <a:rPr lang="cs-CZ" sz="1200" dirty="0"/>
              <a:t>. Podmínkou je testování (ověření) technologie, podložené protokolem o ověření a </a:t>
            </a:r>
            <a:r>
              <a:rPr lang="cs-CZ" sz="1200" dirty="0" smtClean="0"/>
              <a:t>bezprostředně </a:t>
            </a:r>
            <a:r>
              <a:rPr lang="cs-CZ" sz="1200" dirty="0"/>
              <a:t>navazujícím uplatnění ve výrobě, které je </a:t>
            </a:r>
            <a:r>
              <a:rPr lang="cs-CZ" sz="1200" b="1" dirty="0"/>
              <a:t>doloženo uzavřením smluvního vztahu</a:t>
            </a:r>
            <a:r>
              <a:rPr lang="cs-CZ" sz="1200" dirty="0"/>
              <a:t>. Ověřenou technologií lze např. označit výsledek, který je předmětem smlouvy o uplatnění výsledku uzavřené mezi autorem výsledku (příjemcem nebo dalším účastníkem) a uživatelem výsledku. </a:t>
            </a:r>
            <a:r>
              <a:rPr lang="cs-CZ" sz="1200" b="1" dirty="0"/>
              <a:t>Podmínkou je technická dokumentace výsledku. </a:t>
            </a:r>
            <a:r>
              <a:rPr lang="cs-CZ" sz="1200" dirty="0" smtClean="0"/>
              <a:t> </a:t>
            </a:r>
            <a:r>
              <a:rPr lang="cs-CZ" dirty="0"/>
              <a:t>	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5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* F - Výsledky s právní ochranou - užitný </a:t>
            </a: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vzor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(nový, průmyslově využitelný, nad rámec odborné dovednosti)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průmyslový </a:t>
            </a: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vzor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(vzhled výrobku či jeho části);</a:t>
            </a:r>
            <a:endParaRPr lang="cs-CZ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3</a:t>
            </a: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* R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-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software</a:t>
            </a: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; 2*G – prototyp, 3* O ( metodika)</a:t>
            </a:r>
            <a:endParaRPr lang="cs-CZ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54" y="96331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490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29640" y="1857642"/>
            <a:ext cx="10515600" cy="435133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cs-CZ" sz="3600" dirty="0"/>
          </a:p>
          <a:p>
            <a:r>
              <a:rPr lang="cs-CZ" sz="4900" dirty="0" smtClean="0"/>
              <a:t> P - patent</a:t>
            </a:r>
            <a:endParaRPr lang="cs-CZ" sz="4900" dirty="0"/>
          </a:p>
          <a:p>
            <a:r>
              <a:rPr lang="cs-CZ" sz="4900" dirty="0" smtClean="0"/>
              <a:t> </a:t>
            </a:r>
            <a:r>
              <a:rPr lang="cs-CZ" sz="4900" dirty="0"/>
              <a:t>G – prototyp, funkční </a:t>
            </a:r>
            <a:r>
              <a:rPr lang="cs-CZ" sz="4900" dirty="0" smtClean="0"/>
              <a:t>vzorek</a:t>
            </a:r>
            <a:endParaRPr lang="cs-CZ" sz="4900" dirty="0"/>
          </a:p>
          <a:p>
            <a:r>
              <a:rPr lang="cs-CZ" sz="4900" dirty="0" smtClean="0"/>
              <a:t> </a:t>
            </a:r>
            <a:r>
              <a:rPr lang="cs-CZ" sz="4900" dirty="0"/>
              <a:t>Z – poloprovoz, ověřená </a:t>
            </a:r>
            <a:r>
              <a:rPr lang="cs-CZ" sz="4900" dirty="0" smtClean="0"/>
              <a:t>technologie</a:t>
            </a:r>
            <a:endParaRPr lang="cs-CZ" sz="4900" dirty="0"/>
          </a:p>
          <a:p>
            <a:r>
              <a:rPr lang="cs-CZ" sz="4900" dirty="0" smtClean="0"/>
              <a:t> </a:t>
            </a:r>
            <a:r>
              <a:rPr lang="cs-CZ" sz="4900" dirty="0"/>
              <a:t>R – </a:t>
            </a:r>
            <a:r>
              <a:rPr lang="cs-CZ" sz="4900" dirty="0" smtClean="0"/>
              <a:t>software</a:t>
            </a:r>
            <a:endParaRPr lang="cs-CZ" sz="4900" dirty="0"/>
          </a:p>
          <a:p>
            <a:r>
              <a:rPr lang="cs-CZ" sz="4900" dirty="0" smtClean="0"/>
              <a:t> </a:t>
            </a:r>
            <a:r>
              <a:rPr lang="cs-CZ" sz="4900" dirty="0"/>
              <a:t>F – průmyslový a užitný </a:t>
            </a:r>
            <a:r>
              <a:rPr lang="cs-CZ" sz="4900" dirty="0" smtClean="0"/>
              <a:t>vzor </a:t>
            </a:r>
            <a:endParaRPr lang="cs-CZ" sz="4900" dirty="0"/>
          </a:p>
          <a:p>
            <a:r>
              <a:rPr lang="cs-CZ" sz="4900" dirty="0" smtClean="0"/>
              <a:t> </a:t>
            </a:r>
            <a:r>
              <a:rPr lang="cs-CZ" sz="4900" dirty="0"/>
              <a:t>O – ostatní </a:t>
            </a:r>
            <a:r>
              <a:rPr lang="cs-CZ" sz="4900" dirty="0" smtClean="0"/>
              <a:t>výsledky</a:t>
            </a:r>
          </a:p>
          <a:p>
            <a:endParaRPr lang="cs-CZ" sz="3300" dirty="0"/>
          </a:p>
          <a:p>
            <a:pPr marL="0" indent="0" algn="ctr">
              <a:buNone/>
            </a:pPr>
            <a:r>
              <a:rPr lang="cs-CZ" sz="6200" b="1" dirty="0"/>
              <a:t>U dílčích projektů se zaměřením na výzkumné cíle z oblasti společenských a humanitních věd se dále očekávají následující druhy výsledků: </a:t>
            </a:r>
            <a:endParaRPr lang="cs-CZ" sz="6200" b="1" dirty="0" smtClean="0"/>
          </a:p>
          <a:p>
            <a:r>
              <a:rPr lang="cs-CZ" dirty="0" smtClean="0"/>
              <a:t> </a:t>
            </a:r>
            <a:r>
              <a:rPr lang="cs-CZ" sz="4900" dirty="0" err="1" smtClean="0"/>
              <a:t>Hneleg</a:t>
            </a:r>
            <a:r>
              <a:rPr lang="cs-CZ" sz="4900" dirty="0" smtClean="0"/>
              <a:t> - výsledky promítnuté do směrnic a předpisů nelegislativní povahy závazných v rámci kompetence příslušného poskytovatele</a:t>
            </a:r>
          </a:p>
          <a:p>
            <a:r>
              <a:rPr lang="cs-CZ" sz="4900" dirty="0" smtClean="0"/>
              <a:t> </a:t>
            </a:r>
            <a:r>
              <a:rPr lang="cs-CZ" sz="4900" dirty="0" err="1"/>
              <a:t>Hkonc</a:t>
            </a:r>
            <a:r>
              <a:rPr lang="cs-CZ" sz="4900" dirty="0"/>
              <a:t> - výsledky promítnuté do schválených strategických a koncepčních dokumentů orgánů státní nebo veřejné </a:t>
            </a:r>
            <a:r>
              <a:rPr lang="cs-CZ" sz="4900" dirty="0" smtClean="0"/>
              <a:t>správy</a:t>
            </a:r>
            <a:endParaRPr lang="cs-CZ" sz="4900" dirty="0"/>
          </a:p>
          <a:p>
            <a:r>
              <a:rPr lang="cs-CZ" sz="4900" dirty="0" smtClean="0"/>
              <a:t> </a:t>
            </a:r>
            <a:r>
              <a:rPr lang="cs-CZ" sz="4900" dirty="0"/>
              <a:t>N </a:t>
            </a:r>
            <a:r>
              <a:rPr lang="cs-CZ" sz="4900" dirty="0" smtClean="0"/>
              <a:t>– výsledek </a:t>
            </a:r>
            <a:r>
              <a:rPr lang="cs-CZ" sz="4900" dirty="0"/>
              <a:t>„Metodika“ je souhrnem doporučených praktik a postupů schválených, certifikovaných nebo akreditovaných) kompetenčně příslušným orgánem veřejné správy 	</a:t>
            </a:r>
          </a:p>
          <a:p>
            <a:r>
              <a:rPr lang="cs-CZ" sz="4900" dirty="0" smtClean="0"/>
              <a:t> </a:t>
            </a:r>
            <a:r>
              <a:rPr lang="cs-CZ" sz="4900" dirty="0" err="1"/>
              <a:t>Vsouhrn</a:t>
            </a:r>
            <a:r>
              <a:rPr lang="cs-CZ" sz="4900" dirty="0"/>
              <a:t> - souhrnná výzkumná zpráva </a:t>
            </a:r>
          </a:p>
          <a:p>
            <a:pPr marL="0" indent="0">
              <a:buNone/>
            </a:pPr>
            <a:endParaRPr lang="cs-CZ" sz="34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142954" y="639633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sp>
        <p:nvSpPr>
          <p:cNvPr id="8" name="Obdélník 7"/>
          <p:cNvSpPr/>
          <p:nvPr/>
        </p:nvSpPr>
        <p:spPr>
          <a:xfrm>
            <a:off x="507076" y="1004396"/>
            <a:ext cx="11313622" cy="805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800" b="1" dirty="0"/>
              <a:t>Možné výsledky </a:t>
            </a:r>
            <a:r>
              <a:rPr lang="cs-CZ" sz="1600" dirty="0"/>
              <a:t>(dle Metodiky hodnocení výzkumných organizací a hodnocení programů účelové podpory a Rejstříku informací o výsledcích (RIV) platných v době jejich uplatňování)</a:t>
            </a:r>
            <a:endParaRPr lang="cs-CZ" sz="1600" b="1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54" y="96331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97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8640" y="1221353"/>
            <a:ext cx="9643891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 smtClean="0"/>
              <a:t>Realizace projektu TAČR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1"/>
                </a:solidFill>
              </a:rPr>
              <a:t>www.jctt.cz</a:t>
            </a:r>
          </a:p>
          <a:p>
            <a:pPr marL="0" indent="0">
              <a:buNone/>
            </a:pPr>
            <a:r>
              <a:rPr lang="cs-CZ" sz="2000" dirty="0" smtClean="0"/>
              <a:t>(veškeré podklady , aktuální informace)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Kontaktní osoby: </a:t>
            </a:r>
          </a:p>
          <a:p>
            <a:pPr marL="0" indent="0">
              <a:buNone/>
            </a:pPr>
            <a:r>
              <a:rPr lang="cs-CZ" sz="2000" dirty="0" smtClean="0"/>
              <a:t>RNDr. et Mgr. Růžena Štemberková, Ph.D. </a:t>
            </a:r>
            <a:r>
              <a:rPr lang="cs-CZ" sz="2000" dirty="0"/>
              <a:t>, po celou dobu </a:t>
            </a:r>
            <a:r>
              <a:rPr lang="cs-CZ" sz="2000" dirty="0" smtClean="0"/>
              <a:t>řešení; </a:t>
            </a:r>
            <a:r>
              <a:rPr lang="cs-CZ" sz="2000" dirty="0" smtClean="0">
                <a:hlinkClick r:id="rId2"/>
              </a:rPr>
              <a:t>rstemberkova@jcu.cz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Ing. Veronika Trajerová – oblast ODV; </a:t>
            </a:r>
            <a:r>
              <a:rPr lang="cs-CZ" sz="2000" dirty="0" smtClean="0">
                <a:hlinkClick r:id="rId3"/>
              </a:rPr>
              <a:t>vtrajerova@jcu.cz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Edita Hronková  – projektová manažerka po celou dobu </a:t>
            </a:r>
            <a:r>
              <a:rPr lang="cs-CZ" sz="2000" dirty="0"/>
              <a:t>řešení </a:t>
            </a:r>
            <a:r>
              <a:rPr lang="cs-CZ" sz="2000" dirty="0" smtClean="0"/>
              <a:t>; </a:t>
            </a:r>
            <a:r>
              <a:rPr lang="cs-CZ" sz="2000" u="sng" dirty="0" smtClean="0">
                <a:solidFill>
                  <a:srgbClr val="0070C0"/>
                </a:solidFill>
              </a:rPr>
              <a:t>ehronkova@jcu.cz </a:t>
            </a:r>
          </a:p>
          <a:p>
            <a:pPr marL="0" indent="0">
              <a:buNone/>
            </a:pPr>
            <a:r>
              <a:rPr lang="cs-CZ" sz="1600" dirty="0" smtClean="0"/>
              <a:t>Žádáme vždy zasílat projektové manažerce a v </a:t>
            </a:r>
            <a:r>
              <a:rPr lang="cs-CZ" sz="1600" dirty="0" err="1" smtClean="0"/>
              <a:t>cc</a:t>
            </a:r>
            <a:r>
              <a:rPr lang="cs-CZ" sz="1600" dirty="0" smtClean="0"/>
              <a:t>. </a:t>
            </a:r>
            <a:r>
              <a:rPr lang="cs-CZ" sz="1600" dirty="0" err="1" smtClean="0"/>
              <a:t>R.Štemberkové</a:t>
            </a:r>
            <a:r>
              <a:rPr lang="cs-CZ" sz="1600" dirty="0" smtClean="0"/>
              <a:t>  _ pro zastupitelnost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69080" y="645729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E00034"/>
                </a:solidFill>
              </a:rPr>
              <a:t>www.</a:t>
            </a:r>
            <a:r>
              <a:rPr lang="cs-CZ" sz="2400" b="1" dirty="0"/>
              <a:t>j</a:t>
            </a:r>
            <a:r>
              <a:rPr lang="cs-CZ" sz="2400" b="1" dirty="0">
                <a:solidFill>
                  <a:srgbClr val="E00034"/>
                </a:solidFill>
              </a:rPr>
              <a:t>ctt.cz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488" y="161170"/>
            <a:ext cx="966311" cy="96631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80" y="161170"/>
            <a:ext cx="4610100" cy="8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70951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3661</Words>
  <Application>Microsoft Office PowerPoint</Application>
  <PresentationFormat>Širokoúhlá obrazovka</PresentationFormat>
  <Paragraphs>408</Paragraphs>
  <Slides>31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42" baseType="lpstr">
      <vt:lpstr>Arial</vt:lpstr>
      <vt:lpstr>Arial Black</vt:lpstr>
      <vt:lpstr>Calibri</vt:lpstr>
      <vt:lpstr>Calibri Light</vt:lpstr>
      <vt:lpstr>Cambria</vt:lpstr>
      <vt:lpstr>Helvetica Light</vt:lpstr>
      <vt:lpstr>Lucida Sans Unicode</vt:lpstr>
      <vt:lpstr>Symbol</vt:lpstr>
      <vt:lpstr>Times New Roman</vt:lpstr>
      <vt:lpstr>Wingdings</vt:lpstr>
      <vt:lpstr>Motiv Office</vt:lpstr>
      <vt:lpstr>Prezentace aplikace PowerPoint</vt:lpstr>
      <vt:lpstr> Program GAMA – podprogram 1</vt:lpstr>
      <vt:lpstr>Definice Proof-of-Concept dle TA ČR</vt:lpstr>
      <vt:lpstr>Projekt Rozvoj proof of concept aktivit na Jihočeské univerzitě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Štemberková Růžena RNDr.</dc:creator>
  <cp:lastModifiedBy>Trajerová Veronika Ing.</cp:lastModifiedBy>
  <cp:revision>158</cp:revision>
  <cp:lastPrinted>2016-08-30T11:52:10Z</cp:lastPrinted>
  <dcterms:created xsi:type="dcterms:W3CDTF">2016-08-19T13:22:27Z</dcterms:created>
  <dcterms:modified xsi:type="dcterms:W3CDTF">2021-02-09T10:12:31Z</dcterms:modified>
</cp:coreProperties>
</file>